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73" r:id="rId6"/>
    <p:sldId id="274" r:id="rId7"/>
    <p:sldId id="279" r:id="rId8"/>
    <p:sldId id="266" r:id="rId9"/>
    <p:sldId id="269" r:id="rId10"/>
    <p:sldId id="268" r:id="rId11"/>
    <p:sldId id="270" r:id="rId12"/>
    <p:sldId id="271" r:id="rId13"/>
    <p:sldId id="276" r:id="rId14"/>
    <p:sldId id="277" r:id="rId15"/>
    <p:sldId id="272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4" autoAdjust="0"/>
    <p:restoredTop sz="94624" autoAdjust="0"/>
  </p:normalViewPr>
  <p:slideViewPr>
    <p:cSldViewPr snapToGrid="0" snapToObjects="1">
      <p:cViewPr varScale="1">
        <p:scale>
          <a:sx n="116" d="100"/>
          <a:sy n="116" d="100"/>
        </p:scale>
        <p:origin x="-13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310DE0-10D8-CB4E-AFAB-AF55484E7745}" type="datetimeFigureOut">
              <a:rPr lang="en-US" smtClean="0"/>
              <a:t>11/4/12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6F581-481A-FA42-9CFA-0CC8D9036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3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6F581-481A-FA42-9CFA-0CC8D9036A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47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D969-06A7-514F-BCE7-59B895EC4F5C}" type="datetimeFigureOut">
              <a:rPr lang="en-US" smtClean="0"/>
              <a:t>11/4/12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0FB4-76EB-3547-8A4B-1A44919C0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0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D969-06A7-514F-BCE7-59B895EC4F5C}" type="datetimeFigureOut">
              <a:rPr lang="en-US" smtClean="0"/>
              <a:t>11/4/12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0FB4-76EB-3547-8A4B-1A44919C0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42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D969-06A7-514F-BCE7-59B895EC4F5C}" type="datetimeFigureOut">
              <a:rPr lang="en-US" smtClean="0"/>
              <a:t>11/4/12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0FB4-76EB-3547-8A4B-1A44919C0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7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D969-06A7-514F-BCE7-59B895EC4F5C}" type="datetimeFigureOut">
              <a:rPr lang="en-US" smtClean="0"/>
              <a:t>11/4/12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0FB4-76EB-3547-8A4B-1A44919C0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7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D969-06A7-514F-BCE7-59B895EC4F5C}" type="datetimeFigureOut">
              <a:rPr lang="en-US" smtClean="0"/>
              <a:t>11/4/12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0FB4-76EB-3547-8A4B-1A44919C0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0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D969-06A7-514F-BCE7-59B895EC4F5C}" type="datetimeFigureOut">
              <a:rPr lang="en-US" smtClean="0"/>
              <a:t>11/4/12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0FB4-76EB-3547-8A4B-1A44919C0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D969-06A7-514F-BCE7-59B895EC4F5C}" type="datetimeFigureOut">
              <a:rPr lang="en-US" smtClean="0"/>
              <a:t>11/4/12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0FB4-76EB-3547-8A4B-1A44919C0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3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D969-06A7-514F-BCE7-59B895EC4F5C}" type="datetimeFigureOut">
              <a:rPr lang="en-US" smtClean="0"/>
              <a:t>11/4/12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0FB4-76EB-3547-8A4B-1A44919C0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8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D969-06A7-514F-BCE7-59B895EC4F5C}" type="datetimeFigureOut">
              <a:rPr lang="en-US" smtClean="0"/>
              <a:t>11/4/12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0FB4-76EB-3547-8A4B-1A44919C0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79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D969-06A7-514F-BCE7-59B895EC4F5C}" type="datetimeFigureOut">
              <a:rPr lang="en-US" smtClean="0"/>
              <a:t>11/4/12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0FB4-76EB-3547-8A4B-1A44919C0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45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D969-06A7-514F-BCE7-59B895EC4F5C}" type="datetimeFigureOut">
              <a:rPr lang="en-US" smtClean="0"/>
              <a:t>11/4/12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0FB4-76EB-3547-8A4B-1A44919C0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5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0D969-06A7-514F-BCE7-59B895EC4F5C}" type="datetimeFigureOut">
              <a:rPr lang="en-US" smtClean="0"/>
              <a:t>11/4/12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E0FB4-76EB-3547-8A4B-1A44919C02B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9" descr="logo_options_v1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03065"/>
            <a:ext cx="3213353" cy="61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891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it.ly/oa_fedora" TargetMode="External"/><Relationship Id="rId3" Type="http://schemas.openxmlformats.org/officeDocument/2006/relationships/hyperlink" Target="http://brown-university-library.github.com/oac_web_servic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rown-university-library.github.com/oac_web_service/" TargetMode="External"/><Relationship Id="rId3" Type="http://schemas.openxmlformats.org/officeDocument/2006/relationships/hyperlink" Target="http://bit.ly/oa_fedora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89" dirty="0" smtClean="0"/>
              <a:t>An annotation framework for Fedora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Andrew Ashton</a:t>
            </a:r>
          </a:p>
          <a:p>
            <a:r>
              <a:rPr lang="en-US" dirty="0" smtClean="0">
                <a:latin typeface="+mj-lt"/>
              </a:rPr>
              <a:t>Brown University Library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7566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7848600" cy="5486400"/>
          </a:xfrm>
        </p:spPr>
        <p:txBody>
          <a:bodyPr/>
          <a:lstStyle/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@</a:t>
            </a:r>
            <a:r>
              <a:rPr lang="de-DE" sz="1000" b="1" dirty="0" err="1">
                <a:latin typeface="Courier New"/>
              </a:rPr>
              <a:t>prefix</a:t>
            </a:r>
            <a:r>
              <a:rPr lang="de-DE" sz="1000" b="1" dirty="0">
                <a:latin typeface="Courier New"/>
              </a:rPr>
              <a:t> dc: &lt;http://</a:t>
            </a:r>
            <a:r>
              <a:rPr lang="de-DE" sz="1000" b="1" dirty="0" err="1">
                <a:latin typeface="Courier New"/>
              </a:rPr>
              <a:t>purl.org</a:t>
            </a:r>
            <a:r>
              <a:rPr lang="de-DE" sz="1000" b="1" dirty="0">
                <a:latin typeface="Courier New"/>
              </a:rPr>
              <a:t>/dc/</a:t>
            </a:r>
            <a:r>
              <a:rPr lang="de-DE" sz="1000" b="1" dirty="0" err="1">
                <a:latin typeface="Courier New"/>
              </a:rPr>
              <a:t>elements</a:t>
            </a:r>
            <a:r>
              <a:rPr lang="de-DE" sz="1000" b="1" dirty="0">
                <a:latin typeface="Courier New"/>
              </a:rPr>
              <a:t>/1.1/&gt; 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@</a:t>
            </a:r>
            <a:r>
              <a:rPr lang="de-DE" sz="1000" b="1" dirty="0" err="1">
                <a:latin typeface="Courier New"/>
              </a:rPr>
              <a:t>prefix</a:t>
            </a:r>
            <a:r>
              <a:rPr lang="de-DE" sz="1000" b="1" dirty="0">
                <a:latin typeface="Courier New"/>
              </a:rPr>
              <a:t> </a:t>
            </a:r>
            <a:r>
              <a:rPr lang="de-DE" sz="1000" b="1" dirty="0" err="1">
                <a:latin typeface="Courier New"/>
              </a:rPr>
              <a:t>fedora</a:t>
            </a:r>
            <a:r>
              <a:rPr lang="de-DE" sz="1000" b="1" dirty="0">
                <a:latin typeface="Courier New"/>
              </a:rPr>
              <a:t>-model: &lt;</a:t>
            </a:r>
            <a:r>
              <a:rPr lang="de-DE" sz="1000" b="1" dirty="0" err="1">
                <a:latin typeface="Courier New"/>
              </a:rPr>
              <a:t>info:fedora</a:t>
            </a:r>
            <a:r>
              <a:rPr lang="de-DE" sz="1000" b="1" dirty="0">
                <a:latin typeface="Courier New"/>
              </a:rPr>
              <a:t>/</a:t>
            </a:r>
            <a:r>
              <a:rPr lang="de-DE" sz="1000" b="1" dirty="0" err="1">
                <a:latin typeface="Courier New"/>
              </a:rPr>
              <a:t>fedora-system:def</a:t>
            </a:r>
            <a:r>
              <a:rPr lang="de-DE" sz="1000" b="1" dirty="0">
                <a:latin typeface="Courier New"/>
              </a:rPr>
              <a:t>/</a:t>
            </a:r>
            <a:r>
              <a:rPr lang="de-DE" sz="1000" b="1" dirty="0" err="1">
                <a:latin typeface="Courier New"/>
              </a:rPr>
              <a:t>model</a:t>
            </a:r>
            <a:r>
              <a:rPr lang="de-DE" sz="1000" b="1" dirty="0">
                <a:latin typeface="Courier New"/>
              </a:rPr>
              <a:t>#&gt; 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@</a:t>
            </a:r>
            <a:r>
              <a:rPr lang="de-DE" sz="1000" b="1" dirty="0" err="1">
                <a:latin typeface="Courier New"/>
              </a:rPr>
              <a:t>prefix</a:t>
            </a:r>
            <a:r>
              <a:rPr lang="de-DE" sz="1000" b="1" dirty="0">
                <a:latin typeface="Courier New"/>
              </a:rPr>
              <a:t> </a:t>
            </a:r>
            <a:r>
              <a:rPr lang="de-DE" sz="1000" b="1" dirty="0" err="1">
                <a:latin typeface="Courier New"/>
              </a:rPr>
              <a:t>oa</a:t>
            </a:r>
            <a:r>
              <a:rPr lang="de-DE" sz="1000" b="1" dirty="0">
                <a:latin typeface="Courier New"/>
              </a:rPr>
              <a:t>: &lt;http://www.w3.org/</a:t>
            </a:r>
            <a:r>
              <a:rPr lang="de-DE" sz="1000" b="1" dirty="0" err="1">
                <a:latin typeface="Courier New"/>
              </a:rPr>
              <a:t>ns</a:t>
            </a:r>
            <a:r>
              <a:rPr lang="de-DE" sz="1000" b="1" dirty="0">
                <a:latin typeface="Courier New"/>
              </a:rPr>
              <a:t>/</a:t>
            </a:r>
            <a:r>
              <a:rPr lang="de-DE" sz="1000" b="1" dirty="0" err="1">
                <a:latin typeface="Courier New"/>
              </a:rPr>
              <a:t>openannotation</a:t>
            </a:r>
            <a:r>
              <a:rPr lang="de-DE" sz="1000" b="1" dirty="0">
                <a:latin typeface="Courier New"/>
              </a:rPr>
              <a:t>/</a:t>
            </a:r>
            <a:r>
              <a:rPr lang="de-DE" sz="1000" b="1" dirty="0" err="1">
                <a:latin typeface="Courier New"/>
              </a:rPr>
              <a:t>core</a:t>
            </a:r>
            <a:r>
              <a:rPr lang="de-DE" sz="1000" b="1" dirty="0">
                <a:latin typeface="Courier New"/>
              </a:rPr>
              <a:t>/&gt; 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@</a:t>
            </a:r>
            <a:r>
              <a:rPr lang="de-DE" sz="1000" b="1" dirty="0" err="1">
                <a:latin typeface="Courier New"/>
              </a:rPr>
              <a:t>prefix</a:t>
            </a:r>
            <a:r>
              <a:rPr lang="de-DE" sz="1000" b="1" dirty="0">
                <a:latin typeface="Courier New"/>
              </a:rPr>
              <a:t> </a:t>
            </a:r>
            <a:r>
              <a:rPr lang="de-DE" sz="1000" b="1" dirty="0" err="1">
                <a:latin typeface="Courier New"/>
              </a:rPr>
              <a:t>oax</a:t>
            </a:r>
            <a:r>
              <a:rPr lang="de-DE" sz="1000" b="1" dirty="0">
                <a:latin typeface="Courier New"/>
              </a:rPr>
              <a:t>: &lt;http://www.w3.org/</a:t>
            </a:r>
            <a:r>
              <a:rPr lang="de-DE" sz="1000" b="1" dirty="0" err="1">
                <a:latin typeface="Courier New"/>
              </a:rPr>
              <a:t>ns</a:t>
            </a:r>
            <a:r>
              <a:rPr lang="de-DE" sz="1000" b="1" dirty="0">
                <a:latin typeface="Courier New"/>
              </a:rPr>
              <a:t>/</a:t>
            </a:r>
            <a:r>
              <a:rPr lang="de-DE" sz="1000" b="1" dirty="0" err="1">
                <a:latin typeface="Courier New"/>
              </a:rPr>
              <a:t>openannotation</a:t>
            </a:r>
            <a:r>
              <a:rPr lang="de-DE" sz="1000" b="1" dirty="0">
                <a:latin typeface="Courier New"/>
              </a:rPr>
              <a:t>/</a:t>
            </a:r>
            <a:r>
              <a:rPr lang="de-DE" sz="1000" b="1" dirty="0" err="1">
                <a:latin typeface="Courier New"/>
              </a:rPr>
              <a:t>extension</a:t>
            </a:r>
            <a:r>
              <a:rPr lang="de-DE" sz="1000" b="1" dirty="0">
                <a:latin typeface="Courier New"/>
              </a:rPr>
              <a:t>/&gt; 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@</a:t>
            </a:r>
            <a:r>
              <a:rPr lang="de-DE" sz="1000" b="1" dirty="0" err="1">
                <a:latin typeface="Courier New"/>
              </a:rPr>
              <a:t>prefix</a:t>
            </a:r>
            <a:r>
              <a:rPr lang="de-DE" sz="1000" b="1" dirty="0">
                <a:latin typeface="Courier New"/>
              </a:rPr>
              <a:t> </a:t>
            </a:r>
            <a:r>
              <a:rPr lang="de-DE" sz="1000" b="1" dirty="0" err="1">
                <a:latin typeface="Courier New"/>
              </a:rPr>
              <a:t>rdf</a:t>
            </a:r>
            <a:r>
              <a:rPr lang="de-DE" sz="1000" b="1" dirty="0">
                <a:latin typeface="Courier New"/>
              </a:rPr>
              <a:t>: &lt;http://www.w3.org/1999/02/22-rdf-syntax-ns#&gt; .</a:t>
            </a:r>
          </a:p>
          <a:p>
            <a:pPr marL="0" indent="0">
              <a:spcBef>
                <a:spcPts val="100"/>
              </a:spcBef>
              <a:buNone/>
            </a:pPr>
            <a:endParaRPr lang="de-DE" sz="1000" b="1" dirty="0">
              <a:latin typeface="Courier New"/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&lt;</a:t>
            </a:r>
            <a:r>
              <a:rPr lang="de-DE" sz="1000" b="1" dirty="0" err="1">
                <a:latin typeface="Courier New"/>
              </a:rPr>
              <a:t>info:fedora</a:t>
            </a:r>
            <a:r>
              <a:rPr lang="de-DE" sz="1000" b="1" dirty="0">
                <a:latin typeface="Courier New"/>
              </a:rPr>
              <a:t>/test:133&gt; a &lt;</a:t>
            </a:r>
            <a:r>
              <a:rPr lang="de-DE" sz="1000" b="1" dirty="0" err="1">
                <a:latin typeface="Courier New"/>
              </a:rPr>
              <a:t>oa:Annotation</a:t>
            </a:r>
            <a:r>
              <a:rPr lang="de-DE" sz="1000" b="1" dirty="0">
                <a:latin typeface="Courier New"/>
              </a:rPr>
              <a:t>&gt;;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    </a:t>
            </a:r>
            <a:r>
              <a:rPr lang="de-DE" sz="1000" b="1" dirty="0" err="1">
                <a:latin typeface="Courier New"/>
              </a:rPr>
              <a:t>oa:annotated</a:t>
            </a:r>
            <a:r>
              <a:rPr lang="de-DE" sz="1000" b="1" dirty="0">
                <a:latin typeface="Courier New"/>
              </a:rPr>
              <a:t> "2012-07-26T12:35:42.282999Z";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    </a:t>
            </a:r>
            <a:r>
              <a:rPr lang="de-DE" sz="1000" b="1" dirty="0" err="1">
                <a:latin typeface="Courier New"/>
              </a:rPr>
              <a:t>oa:annotator</a:t>
            </a:r>
            <a:r>
              <a:rPr lang="de-DE" sz="1000" b="1" dirty="0">
                <a:latin typeface="Courier New"/>
              </a:rPr>
              <a:t> "</a:t>
            </a:r>
            <a:r>
              <a:rPr lang="de-DE" sz="1000" b="1" dirty="0" err="1">
                <a:latin typeface="Courier New"/>
              </a:rPr>
              <a:t>aashton@brown.edu</a:t>
            </a:r>
            <a:r>
              <a:rPr lang="de-DE" sz="1000" b="1" dirty="0">
                <a:latin typeface="Courier New"/>
              </a:rPr>
              <a:t>";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    </a:t>
            </a:r>
            <a:r>
              <a:rPr lang="de-DE" sz="1000" b="1" dirty="0" err="1">
                <a:latin typeface="Courier New"/>
              </a:rPr>
              <a:t>oa:generated</a:t>
            </a:r>
            <a:r>
              <a:rPr lang="de-DE" sz="1000" b="1" dirty="0">
                <a:latin typeface="Courier New"/>
              </a:rPr>
              <a:t> "2012-07-26T12:35:42.404999Z";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    </a:t>
            </a:r>
            <a:r>
              <a:rPr lang="de-DE" sz="1000" b="1" dirty="0" err="1">
                <a:latin typeface="Courier New"/>
              </a:rPr>
              <a:t>oa:generator</a:t>
            </a:r>
            <a:r>
              <a:rPr lang="de-DE" sz="1000" b="1" dirty="0">
                <a:latin typeface="Courier New"/>
              </a:rPr>
              <a:t> "OAC TEI Demo web </a:t>
            </a:r>
            <a:r>
              <a:rPr lang="de-DE" sz="1000" b="1" dirty="0" err="1">
                <a:latin typeface="Courier New"/>
              </a:rPr>
              <a:t>application</a:t>
            </a:r>
            <a:r>
              <a:rPr lang="de-DE" sz="1000" b="1" dirty="0">
                <a:latin typeface="Courier New"/>
              </a:rPr>
              <a:t>";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    </a:t>
            </a:r>
            <a:r>
              <a:rPr lang="de-DE" sz="1000" b="1" dirty="0" err="1">
                <a:latin typeface="Courier New"/>
              </a:rPr>
              <a:t>oa:hasBody</a:t>
            </a:r>
            <a:r>
              <a:rPr lang="de-DE" sz="1000" b="1" dirty="0">
                <a:latin typeface="Courier New"/>
              </a:rPr>
              <a:t> &lt;</a:t>
            </a:r>
            <a:r>
              <a:rPr lang="de-DE" sz="1000" b="1" dirty="0" err="1">
                <a:latin typeface="Courier New"/>
              </a:rPr>
              <a:t>info:fedora</a:t>
            </a:r>
            <a:r>
              <a:rPr lang="de-DE" sz="1000" b="1" dirty="0">
                <a:latin typeface="Courier New"/>
              </a:rPr>
              <a:t>/test:132&gt;;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    </a:t>
            </a:r>
            <a:r>
              <a:rPr lang="de-DE" sz="1000" b="1" dirty="0" err="1">
                <a:latin typeface="Courier New"/>
              </a:rPr>
              <a:t>oa:hasTarget</a:t>
            </a:r>
            <a:r>
              <a:rPr lang="de-DE" sz="1000" b="1" dirty="0">
                <a:latin typeface="Courier New"/>
              </a:rPr>
              <a:t> &lt;</a:t>
            </a:r>
            <a:r>
              <a:rPr lang="de-DE" sz="1000" b="1" dirty="0" err="1">
                <a:latin typeface="Courier New"/>
              </a:rPr>
              <a:t>info:fedora</a:t>
            </a:r>
            <a:r>
              <a:rPr lang="de-DE" sz="1000" b="1" dirty="0">
                <a:latin typeface="Courier New"/>
              </a:rPr>
              <a:t>/test:133/</a:t>
            </a:r>
            <a:r>
              <a:rPr lang="de-DE" sz="1000" b="1" dirty="0" err="1">
                <a:latin typeface="Courier New"/>
              </a:rPr>
              <a:t>SpecificTarget</a:t>
            </a:r>
            <a:r>
              <a:rPr lang="de-DE" sz="1000" b="1" dirty="0">
                <a:latin typeface="Courier New"/>
              </a:rPr>
              <a:t>&gt;;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    </a:t>
            </a:r>
            <a:r>
              <a:rPr lang="de-DE" sz="1000" b="1" dirty="0" err="1">
                <a:latin typeface="Courier New"/>
              </a:rPr>
              <a:t>oa:modelVersion</a:t>
            </a:r>
            <a:r>
              <a:rPr lang="de-DE" sz="1000" b="1" dirty="0">
                <a:latin typeface="Courier New"/>
              </a:rPr>
              <a:t> &lt;http://</a:t>
            </a:r>
            <a:r>
              <a:rPr lang="de-DE" sz="1000" b="1" dirty="0" err="1">
                <a:latin typeface="Courier New"/>
              </a:rPr>
              <a:t>www.openannotation.org</a:t>
            </a:r>
            <a:r>
              <a:rPr lang="de-DE" sz="1000" b="1" dirty="0">
                <a:latin typeface="Courier New"/>
              </a:rPr>
              <a:t>/</a:t>
            </a:r>
            <a:r>
              <a:rPr lang="de-DE" sz="1000" b="1" dirty="0" err="1">
                <a:latin typeface="Courier New"/>
              </a:rPr>
              <a:t>spec</a:t>
            </a:r>
            <a:r>
              <a:rPr lang="de-DE" sz="1000" b="1" dirty="0">
                <a:latin typeface="Courier New"/>
              </a:rPr>
              <a:t>/</a:t>
            </a:r>
            <a:r>
              <a:rPr lang="de-DE" sz="1000" b="1" dirty="0" err="1">
                <a:latin typeface="Courier New"/>
              </a:rPr>
              <a:t>core</a:t>
            </a:r>
            <a:r>
              <a:rPr lang="de-DE" sz="1000" b="1" dirty="0">
                <a:latin typeface="Courier New"/>
              </a:rPr>
              <a:t>/20120509.html&gt;;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    </a:t>
            </a:r>
            <a:r>
              <a:rPr lang="de-DE" sz="1000" b="1" dirty="0" err="1">
                <a:latin typeface="Courier New"/>
              </a:rPr>
              <a:t>fedora-model:hasModel</a:t>
            </a:r>
            <a:r>
              <a:rPr lang="de-DE" sz="1000" b="1" dirty="0">
                <a:latin typeface="Courier New"/>
              </a:rPr>
              <a:t> &lt;</a:t>
            </a:r>
            <a:r>
              <a:rPr lang="de-DE" sz="1000" b="1" dirty="0" err="1">
                <a:latin typeface="Courier New"/>
              </a:rPr>
              <a:t>info:fedora</a:t>
            </a:r>
            <a:r>
              <a:rPr lang="de-DE" sz="1000" b="1" dirty="0">
                <a:latin typeface="Courier New"/>
              </a:rPr>
              <a:t>/</a:t>
            </a:r>
            <a:r>
              <a:rPr lang="de-DE" sz="1000" b="1" dirty="0" err="1">
                <a:latin typeface="Courier New"/>
              </a:rPr>
              <a:t>bdr-cmodel:oa-annotation</a:t>
            </a:r>
            <a:r>
              <a:rPr lang="de-DE" sz="1000" b="1" dirty="0">
                <a:latin typeface="Courier New"/>
              </a:rPr>
              <a:t>&gt;;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    </a:t>
            </a:r>
            <a:r>
              <a:rPr lang="de-DE" sz="1000" b="1" dirty="0" err="1">
                <a:latin typeface="Courier New"/>
              </a:rPr>
              <a:t>fedora-model:hasService</a:t>
            </a:r>
            <a:r>
              <a:rPr lang="de-DE" sz="1000" b="1" dirty="0">
                <a:latin typeface="Courier New"/>
              </a:rPr>
              <a:t> &lt;</a:t>
            </a:r>
            <a:r>
              <a:rPr lang="de-DE" sz="1000" b="1" dirty="0" err="1">
                <a:latin typeface="Courier New"/>
              </a:rPr>
              <a:t>info:fedora</a:t>
            </a:r>
            <a:r>
              <a:rPr lang="de-DE" sz="1000" b="1" dirty="0">
                <a:latin typeface="Courier New"/>
              </a:rPr>
              <a:t>/</a:t>
            </a:r>
            <a:r>
              <a:rPr lang="de-DE" sz="1000" b="1" dirty="0" err="1">
                <a:latin typeface="Courier New"/>
              </a:rPr>
              <a:t>oac-sdef:serialize</a:t>
            </a:r>
            <a:r>
              <a:rPr lang="de-DE" sz="1000" b="1" dirty="0">
                <a:latin typeface="Courier New"/>
              </a:rPr>
              <a:t>&gt; .</a:t>
            </a:r>
          </a:p>
          <a:p>
            <a:pPr marL="0" indent="0">
              <a:spcBef>
                <a:spcPts val="100"/>
              </a:spcBef>
              <a:buNone/>
            </a:pPr>
            <a:endParaRPr lang="de-DE" sz="1000" b="1" dirty="0">
              <a:latin typeface="Courier New"/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&lt;</a:t>
            </a:r>
            <a:r>
              <a:rPr lang="de-DE" sz="1000" b="1" dirty="0" err="1">
                <a:latin typeface="Courier New"/>
              </a:rPr>
              <a:t>info:fedora</a:t>
            </a:r>
            <a:r>
              <a:rPr lang="de-DE" sz="1000" b="1" dirty="0">
                <a:latin typeface="Courier New"/>
              </a:rPr>
              <a:t>/test:132&gt; a &lt;</a:t>
            </a:r>
            <a:r>
              <a:rPr lang="de-DE" sz="1000" b="1" dirty="0" err="1">
                <a:latin typeface="Courier New"/>
              </a:rPr>
              <a:t>oa:Body</a:t>
            </a:r>
            <a:r>
              <a:rPr lang="de-DE" sz="1000" b="1" dirty="0">
                <a:latin typeface="Courier New"/>
              </a:rPr>
              <a:t>&gt;;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    </a:t>
            </a:r>
            <a:r>
              <a:rPr lang="de-DE" sz="1000" b="1" dirty="0" err="1">
                <a:latin typeface="Courier New"/>
              </a:rPr>
              <a:t>dc:format</a:t>
            </a:r>
            <a:r>
              <a:rPr lang="de-DE" sz="1000" b="1" dirty="0">
                <a:latin typeface="Courier New"/>
              </a:rPr>
              <a:t> "</a:t>
            </a:r>
            <a:r>
              <a:rPr lang="de-DE" sz="1000" b="1" dirty="0" err="1">
                <a:latin typeface="Courier New"/>
              </a:rPr>
              <a:t>text</a:t>
            </a:r>
            <a:r>
              <a:rPr lang="de-DE" sz="1000" b="1" dirty="0">
                <a:latin typeface="Courier New"/>
              </a:rPr>
              <a:t>/</a:t>
            </a:r>
            <a:r>
              <a:rPr lang="de-DE" sz="1000" b="1" dirty="0" err="1">
                <a:latin typeface="Courier New"/>
              </a:rPr>
              <a:t>xml</a:t>
            </a:r>
            <a:r>
              <a:rPr lang="de-DE" sz="1000" b="1" dirty="0">
                <a:latin typeface="Courier New"/>
              </a:rPr>
              <a:t>" .</a:t>
            </a:r>
          </a:p>
          <a:p>
            <a:pPr marL="0" indent="0">
              <a:spcBef>
                <a:spcPts val="100"/>
              </a:spcBef>
              <a:buNone/>
            </a:pPr>
            <a:endParaRPr lang="de-DE" sz="1000" b="1" dirty="0">
              <a:latin typeface="Courier New"/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&lt;</a:t>
            </a:r>
            <a:r>
              <a:rPr lang="de-DE" sz="1000" b="1" dirty="0" err="1">
                <a:latin typeface="Courier New"/>
              </a:rPr>
              <a:t>info:fedora</a:t>
            </a:r>
            <a:r>
              <a:rPr lang="de-DE" sz="1000" b="1" dirty="0">
                <a:latin typeface="Courier New"/>
              </a:rPr>
              <a:t>/test:133/</a:t>
            </a:r>
            <a:r>
              <a:rPr lang="de-DE" sz="1000" b="1" dirty="0" err="1">
                <a:latin typeface="Courier New"/>
              </a:rPr>
              <a:t>SpecificTarget</a:t>
            </a:r>
            <a:r>
              <a:rPr lang="de-DE" sz="1000" b="1" dirty="0">
                <a:latin typeface="Courier New"/>
              </a:rPr>
              <a:t>&gt; a &lt;</a:t>
            </a:r>
            <a:r>
              <a:rPr lang="de-DE" sz="1000" b="1" dirty="0" err="1">
                <a:latin typeface="Courier New"/>
              </a:rPr>
              <a:t>oa:SpecificResource</a:t>
            </a:r>
            <a:r>
              <a:rPr lang="de-DE" sz="1000" b="1" dirty="0">
                <a:latin typeface="Courier New"/>
              </a:rPr>
              <a:t>&gt;;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    </a:t>
            </a:r>
            <a:r>
              <a:rPr lang="de-DE" sz="1000" b="1" dirty="0" err="1">
                <a:latin typeface="Courier New"/>
              </a:rPr>
              <a:t>oa:hasSelector</a:t>
            </a:r>
            <a:r>
              <a:rPr lang="de-DE" sz="1000" b="1" dirty="0">
                <a:latin typeface="Courier New"/>
              </a:rPr>
              <a:t> &lt;</a:t>
            </a:r>
            <a:r>
              <a:rPr lang="de-DE" sz="1000" b="1" dirty="0" err="1">
                <a:latin typeface="Courier New"/>
              </a:rPr>
              <a:t>info:fedora</a:t>
            </a:r>
            <a:r>
              <a:rPr lang="de-DE" sz="1000" b="1" dirty="0">
                <a:latin typeface="Courier New"/>
              </a:rPr>
              <a:t>/test:133/</a:t>
            </a:r>
            <a:r>
              <a:rPr lang="de-DE" sz="1000" b="1" dirty="0" err="1">
                <a:latin typeface="Courier New"/>
              </a:rPr>
              <a:t>selector</a:t>
            </a:r>
            <a:r>
              <a:rPr lang="de-DE" sz="1000" b="1" dirty="0">
                <a:latin typeface="Courier New"/>
              </a:rPr>
              <a:t>&gt;;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    </a:t>
            </a:r>
            <a:r>
              <a:rPr lang="de-DE" sz="1000" b="1" dirty="0" err="1">
                <a:latin typeface="Courier New"/>
              </a:rPr>
              <a:t>oa:hasSource</a:t>
            </a:r>
            <a:r>
              <a:rPr lang="de-DE" sz="1000" b="1" dirty="0">
                <a:latin typeface="Courier New"/>
              </a:rPr>
              <a:t> &lt;</a:t>
            </a:r>
            <a:r>
              <a:rPr lang="de-DE" sz="1000" b="1" dirty="0" err="1">
                <a:latin typeface="Courier New"/>
              </a:rPr>
              <a:t>info:fedora</a:t>
            </a:r>
            <a:r>
              <a:rPr lang="de-DE" sz="1000" b="1" dirty="0">
                <a:latin typeface="Courier New"/>
              </a:rPr>
              <a:t>/changeme:35&gt;;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    </a:t>
            </a:r>
            <a:r>
              <a:rPr lang="de-DE" sz="1000" b="1" dirty="0" err="1">
                <a:latin typeface="Courier New"/>
              </a:rPr>
              <a:t>oax:hasStyle</a:t>
            </a:r>
            <a:r>
              <a:rPr lang="de-DE" sz="1000" b="1" dirty="0">
                <a:latin typeface="Courier New"/>
              </a:rPr>
              <a:t> &lt;</a:t>
            </a:r>
            <a:r>
              <a:rPr lang="de-DE" sz="1000" b="1" dirty="0" err="1">
                <a:latin typeface="Courier New"/>
              </a:rPr>
              <a:t>info:fedora</a:t>
            </a:r>
            <a:r>
              <a:rPr lang="de-DE" sz="1000" b="1" dirty="0">
                <a:latin typeface="Courier New"/>
              </a:rPr>
              <a:t>/test:1000010118&gt; .</a:t>
            </a:r>
          </a:p>
          <a:p>
            <a:pPr marL="0" indent="0">
              <a:spcBef>
                <a:spcPts val="100"/>
              </a:spcBef>
              <a:buNone/>
            </a:pPr>
            <a:endParaRPr lang="de-DE" sz="1000" b="1" dirty="0">
              <a:latin typeface="Courier New"/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&lt;</a:t>
            </a:r>
            <a:r>
              <a:rPr lang="de-DE" sz="1000" b="1" dirty="0" err="1">
                <a:latin typeface="Courier New"/>
              </a:rPr>
              <a:t>info:fedora</a:t>
            </a:r>
            <a:r>
              <a:rPr lang="de-DE" sz="1000" b="1" dirty="0">
                <a:latin typeface="Courier New"/>
              </a:rPr>
              <a:t>/test:133/</a:t>
            </a:r>
            <a:r>
              <a:rPr lang="de-DE" sz="1000" b="1" dirty="0" err="1">
                <a:latin typeface="Courier New"/>
              </a:rPr>
              <a:t>selector</a:t>
            </a:r>
            <a:r>
              <a:rPr lang="de-DE" sz="1000" b="1" dirty="0">
                <a:latin typeface="Courier New"/>
              </a:rPr>
              <a:t>&gt; a &lt;http://</a:t>
            </a:r>
            <a:r>
              <a:rPr lang="de-DE" sz="1000" b="1" dirty="0" err="1">
                <a:latin typeface="Courier New"/>
              </a:rPr>
              <a:t>www.tei-c.org</a:t>
            </a:r>
            <a:r>
              <a:rPr lang="de-DE" sz="1000" b="1" dirty="0">
                <a:latin typeface="Courier New"/>
              </a:rPr>
              <a:t>/</a:t>
            </a:r>
            <a:r>
              <a:rPr lang="de-DE" sz="1000" b="1" dirty="0" err="1">
                <a:latin typeface="Courier New"/>
              </a:rPr>
              <a:t>release</a:t>
            </a:r>
            <a:r>
              <a:rPr lang="de-DE" sz="1000" b="1" dirty="0">
                <a:latin typeface="Courier New"/>
              </a:rPr>
              <a:t>/</a:t>
            </a:r>
            <a:r>
              <a:rPr lang="de-DE" sz="1000" b="1" dirty="0" err="1">
                <a:latin typeface="Courier New"/>
              </a:rPr>
              <a:t>doc</a:t>
            </a:r>
            <a:r>
              <a:rPr lang="de-DE" sz="1000" b="1" dirty="0">
                <a:latin typeface="Courier New"/>
              </a:rPr>
              <a:t>/tei-p5-doc/en/</a:t>
            </a:r>
            <a:r>
              <a:rPr lang="de-DE" sz="1000" b="1" dirty="0" err="1">
                <a:latin typeface="Courier New"/>
              </a:rPr>
              <a:t>html</a:t>
            </a:r>
            <a:r>
              <a:rPr lang="de-DE" sz="1000" b="1" dirty="0">
                <a:latin typeface="Courier New"/>
              </a:rPr>
              <a:t>/</a:t>
            </a:r>
            <a:r>
              <a:rPr lang="de-DE" sz="1000" b="1" dirty="0" err="1">
                <a:latin typeface="Courier New"/>
              </a:rPr>
              <a:t>SA.html#SATSSR</a:t>
            </a:r>
            <a:r>
              <a:rPr lang="de-DE" sz="1000" b="1" dirty="0">
                <a:latin typeface="Courier New"/>
              </a:rPr>
              <a:t>&gt;,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        &lt;</a:t>
            </a:r>
            <a:r>
              <a:rPr lang="de-DE" sz="1000" b="1" dirty="0" err="1">
                <a:latin typeface="Courier New"/>
              </a:rPr>
              <a:t>oa:FragmentSelector</a:t>
            </a:r>
            <a:r>
              <a:rPr lang="de-DE" sz="1000" b="1" dirty="0">
                <a:latin typeface="Courier New"/>
              </a:rPr>
              <a:t>&gt;;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de-DE" sz="1000" b="1" dirty="0">
                <a:latin typeface="Courier New"/>
              </a:rPr>
              <a:t>    </a:t>
            </a:r>
            <a:r>
              <a:rPr lang="de-DE" sz="1000" b="1" dirty="0" err="1">
                <a:latin typeface="Courier New"/>
              </a:rPr>
              <a:t>rdf:value</a:t>
            </a:r>
            <a:r>
              <a:rPr lang="de-DE" sz="1000" b="1" dirty="0">
                <a:latin typeface="Courier New"/>
              </a:rPr>
              <a:t> "</a:t>
            </a:r>
            <a:r>
              <a:rPr lang="de-DE" sz="1000" b="1" dirty="0" err="1">
                <a:latin typeface="Courier New"/>
              </a:rPr>
              <a:t>string_range</a:t>
            </a:r>
            <a:r>
              <a:rPr lang="de-DE" sz="1000" b="1" dirty="0">
                <a:latin typeface="Courier New"/>
              </a:rPr>
              <a:t>(/TEI[1]/</a:t>
            </a:r>
            <a:r>
              <a:rPr lang="de-DE" sz="1000" b="1" dirty="0" err="1">
                <a:latin typeface="Courier New"/>
              </a:rPr>
              <a:t>text</a:t>
            </a:r>
            <a:r>
              <a:rPr lang="de-DE" sz="1000" b="1" dirty="0">
                <a:latin typeface="Courier New"/>
              </a:rPr>
              <a:t>[1]/</a:t>
            </a:r>
            <a:r>
              <a:rPr lang="de-DE" sz="1000" b="1" dirty="0" err="1">
                <a:latin typeface="Courier New"/>
              </a:rPr>
              <a:t>body</a:t>
            </a:r>
            <a:r>
              <a:rPr lang="de-DE" sz="1000" b="1" dirty="0">
                <a:latin typeface="Courier New"/>
              </a:rPr>
              <a:t>[1]/div1[1]/div2[1]/p[16],782,25)" .</a:t>
            </a:r>
          </a:p>
          <a:p>
            <a:pPr marL="0" indent="0">
              <a:spcBef>
                <a:spcPts val="100"/>
              </a:spcBef>
              <a:buNone/>
            </a:pPr>
            <a:endParaRPr lang="de-DE" sz="1000" b="1" dirty="0">
              <a:latin typeface="Courier New"/>
            </a:endParaRPr>
          </a:p>
          <a:p>
            <a:pPr marL="0" indent="0">
              <a:spcBef>
                <a:spcPts val="100"/>
              </a:spcBef>
              <a:buNone/>
            </a:pPr>
            <a:endParaRPr lang="en-US" sz="1000" b="1" dirty="0">
              <a:latin typeface="Courier New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21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Creates annotation objects </a:t>
            </a:r>
            <a:r>
              <a:rPr lang="en-US" sz="2400" dirty="0" smtClean="0"/>
              <a:t>in </a:t>
            </a:r>
            <a:r>
              <a:rPr lang="en-US" sz="2400" dirty="0"/>
              <a:t>Fedora [via HTTP POST</a:t>
            </a:r>
            <a:r>
              <a:rPr lang="en-US" sz="2400" dirty="0" smtClean="0"/>
              <a:t>]</a:t>
            </a:r>
          </a:p>
          <a:p>
            <a:pPr lvl="1"/>
            <a:r>
              <a:rPr lang="en-US" sz="2000" dirty="0" err="1" smtClean="0"/>
              <a:t>Datastreams</a:t>
            </a:r>
            <a:r>
              <a:rPr lang="en-US" sz="2000" dirty="0"/>
              <a:t>:</a:t>
            </a:r>
            <a:endParaRPr lang="en-US" sz="2000" dirty="0" smtClean="0"/>
          </a:p>
          <a:p>
            <a:pPr lvl="2"/>
            <a:r>
              <a:rPr lang="en-US" sz="2000" dirty="0"/>
              <a:t>Dublin Core</a:t>
            </a:r>
          </a:p>
          <a:p>
            <a:pPr lvl="2"/>
            <a:r>
              <a:rPr lang="en-US" sz="2000" dirty="0"/>
              <a:t>annotation (</a:t>
            </a:r>
            <a:r>
              <a:rPr lang="en-US" sz="2000" dirty="0" err="1"/>
              <a:t>rdf</a:t>
            </a:r>
            <a:r>
              <a:rPr lang="en-US" sz="2000" dirty="0"/>
              <a:t>/xml)</a:t>
            </a:r>
          </a:p>
          <a:p>
            <a:pPr lvl="2"/>
            <a:r>
              <a:rPr lang="en-US" sz="2000" dirty="0" err="1"/>
              <a:t>specifictarget</a:t>
            </a:r>
            <a:r>
              <a:rPr lang="en-US" sz="2000" dirty="0"/>
              <a:t> (</a:t>
            </a:r>
            <a:r>
              <a:rPr lang="en-US" sz="2000" dirty="0" err="1"/>
              <a:t>rdf</a:t>
            </a:r>
            <a:r>
              <a:rPr lang="en-US" sz="2000" dirty="0"/>
              <a:t>/xml)</a:t>
            </a:r>
          </a:p>
          <a:p>
            <a:pPr lvl="2"/>
            <a:r>
              <a:rPr lang="en-US" sz="2000" dirty="0"/>
              <a:t>selector (</a:t>
            </a:r>
            <a:r>
              <a:rPr lang="en-US" sz="2000" dirty="0" err="1"/>
              <a:t>rdf</a:t>
            </a:r>
            <a:r>
              <a:rPr lang="en-US" sz="2000" dirty="0"/>
              <a:t>/xml)</a:t>
            </a:r>
            <a:endParaRPr lang="en-US" sz="2000" dirty="0" smtClean="0"/>
          </a:p>
          <a:p>
            <a:r>
              <a:rPr lang="en-US" sz="2400" dirty="0"/>
              <a:t>Optionally, creates annotation bodies as new objects in Fedora. Annotation bodies can also be URIs for existing resources on the web. [via HTTP POST</a:t>
            </a:r>
            <a:r>
              <a:rPr lang="en-US" sz="2400" dirty="0" smtClean="0"/>
              <a:t>]</a:t>
            </a:r>
          </a:p>
          <a:p>
            <a:r>
              <a:rPr lang="en-US" sz="2400" dirty="0"/>
              <a:t>Indexes the RDF content of annotations </a:t>
            </a:r>
            <a:r>
              <a:rPr lang="en-US" sz="2400" dirty="0" smtClean="0"/>
              <a:t>objects in Jena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115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Query, Serialize, and Listen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SPARQL endpoint for querying Fedora annotation data [via HTTP POST and GET]</a:t>
            </a:r>
          </a:p>
          <a:p>
            <a:r>
              <a:rPr lang="en-US" sz="2400" dirty="0" smtClean="0"/>
              <a:t>SPARQL XML response (other formats to come)</a:t>
            </a:r>
          </a:p>
          <a:p>
            <a:r>
              <a:rPr lang="en-US" sz="2400" dirty="0"/>
              <a:t>Serialize individual annotations, lists of annotations, or the entire repository.</a:t>
            </a:r>
          </a:p>
          <a:p>
            <a:r>
              <a:rPr lang="en-US" sz="2400" dirty="0"/>
              <a:t>RDF/XML, JSON, NT, TTL, </a:t>
            </a:r>
            <a:r>
              <a:rPr lang="en-US" sz="2400" dirty="0" smtClean="0"/>
              <a:t>CSV</a:t>
            </a:r>
          </a:p>
          <a:p>
            <a:r>
              <a:rPr lang="en-US" sz="2400" dirty="0"/>
              <a:t>JMS consumer to receive updates via Fedora’s </a:t>
            </a:r>
            <a:r>
              <a:rPr lang="en-US" sz="2400" dirty="0" err="1"/>
              <a:t>ActiveMQ</a:t>
            </a:r>
            <a:r>
              <a:rPr lang="en-US" sz="2400" dirty="0"/>
              <a:t> broker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61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Repository annotation sandbox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Prototype application to: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Create annotations on TEI texts in Fedora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Target annotations at sections, strings, semantic markup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Create annotations as XML objects, URIs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Serialize and dump annotation repository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772" y="851130"/>
            <a:ext cx="5374353" cy="425860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18765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096083" y="292026"/>
            <a:ext cx="6564421" cy="5600700"/>
            <a:chOff x="1109653" y="664616"/>
            <a:chExt cx="6564421" cy="5600700"/>
          </a:xfrm>
        </p:grpSpPr>
        <p:sp>
          <p:nvSpPr>
            <p:cNvPr id="4" name="Folded Corner 3"/>
            <p:cNvSpPr/>
            <p:nvPr/>
          </p:nvSpPr>
          <p:spPr bwMode="auto">
            <a:xfrm>
              <a:off x="1355443" y="963004"/>
              <a:ext cx="1524000" cy="760256"/>
            </a:xfrm>
            <a:prstGeom prst="foldedCorner">
              <a:avLst>
                <a:gd name="adj" fmla="val 13406"/>
              </a:avLst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</a:rPr>
                <a:t>Sample TEI application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109653" y="3141116"/>
              <a:ext cx="2021542" cy="3124200"/>
              <a:chOff x="2971799" y="1219200"/>
              <a:chExt cx="2021542" cy="3124200"/>
            </a:xfrm>
          </p:grpSpPr>
          <p:sp>
            <p:nvSpPr>
              <p:cNvPr id="6" name="Rounded Rectangle 5"/>
              <p:cNvSpPr/>
              <p:nvPr/>
            </p:nvSpPr>
            <p:spPr bwMode="auto">
              <a:xfrm>
                <a:off x="3048000" y="1219200"/>
                <a:ext cx="1945341" cy="3124200"/>
              </a:xfrm>
              <a:prstGeom prst="round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800" dirty="0" smtClean="0">
                    <a:latin typeface="Arial"/>
                  </a:rPr>
                  <a:t>OA plugin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2971800" y="2743200"/>
                <a:ext cx="1828800" cy="533400"/>
              </a:xfrm>
              <a:prstGeom prst="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800" dirty="0" smtClean="0">
                    <a:latin typeface="Arial"/>
                  </a:rPr>
                  <a:t>Create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2971799" y="2023264"/>
                <a:ext cx="1828800" cy="533400"/>
              </a:xfrm>
              <a:prstGeom prst="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/>
                  </a:rPr>
                  <a:t>Query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2971800" y="3531350"/>
                <a:ext cx="1828800" cy="533400"/>
              </a:xfrm>
              <a:prstGeom prst="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/>
                  </a:rPr>
                  <a:t>Serialize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</a:endParaRP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4168874" y="664616"/>
              <a:ext cx="3505200" cy="4295860"/>
              <a:chOff x="5388074" y="685800"/>
              <a:chExt cx="3505200" cy="4295860"/>
            </a:xfrm>
          </p:grpSpPr>
          <p:sp>
            <p:nvSpPr>
              <p:cNvPr id="19" name="Rounded Rectangle 18"/>
              <p:cNvSpPr/>
              <p:nvPr/>
            </p:nvSpPr>
            <p:spPr bwMode="auto">
              <a:xfrm>
                <a:off x="5791200" y="685800"/>
                <a:ext cx="2590800" cy="4038600"/>
              </a:xfrm>
              <a:prstGeom prst="round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800" dirty="0" smtClean="0">
                    <a:latin typeface="Arial"/>
                  </a:rPr>
                  <a:t>Fedora repository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</a:endParaRPr>
              </a:p>
            </p:txBody>
          </p:sp>
          <p:grpSp>
            <p:nvGrpSpPr>
              <p:cNvPr id="27" name="Group 26"/>
              <p:cNvGrpSpPr/>
              <p:nvPr/>
            </p:nvGrpSpPr>
            <p:grpSpPr>
              <a:xfrm>
                <a:off x="5388074" y="3004289"/>
                <a:ext cx="3505200" cy="1977371"/>
                <a:chOff x="5334000" y="1859375"/>
                <a:chExt cx="3505200" cy="1977371"/>
              </a:xfrm>
            </p:grpSpPr>
            <p:sp>
              <p:nvSpPr>
                <p:cNvPr id="20" name="Oval 19"/>
                <p:cNvSpPr/>
                <p:nvPr/>
              </p:nvSpPr>
              <p:spPr bwMode="auto">
                <a:xfrm>
                  <a:off x="6553200" y="1859375"/>
                  <a:ext cx="1066800" cy="1066800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/>
                  </a:endParaRP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/>
                    </a:rPr>
                    <a:t>Anno-1</a:t>
                  </a:r>
                  <a:endParaRPr kumimoji="0" lang="en-US" sz="120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/>
                  </a:endParaRPr>
                </a:p>
              </p:txBody>
            </p:sp>
            <p:sp>
              <p:nvSpPr>
                <p:cNvPr id="21" name="Oval 20"/>
                <p:cNvSpPr/>
                <p:nvPr/>
              </p:nvSpPr>
              <p:spPr bwMode="auto">
                <a:xfrm>
                  <a:off x="5334000" y="2769946"/>
                  <a:ext cx="1066800" cy="1066800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/>
                  </a:endParaRP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>
                      <a:latin typeface="Arial"/>
                    </a:rPr>
                    <a:t>Body-1</a:t>
                  </a:r>
                  <a:endParaRPr kumimoji="0" lang="en-US" sz="120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/>
                  </a:endParaRPr>
                </a:p>
              </p:txBody>
            </p:sp>
            <p:sp>
              <p:nvSpPr>
                <p:cNvPr id="22" name="Oval 21"/>
                <p:cNvSpPr/>
                <p:nvPr/>
              </p:nvSpPr>
              <p:spPr bwMode="auto">
                <a:xfrm>
                  <a:off x="7772400" y="2769946"/>
                  <a:ext cx="1066800" cy="1066800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sz="1200" dirty="0">
                    <a:latin typeface="Arial"/>
                  </a:endParaRP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/>
                    </a:rPr>
                    <a:t>Target-1</a:t>
                  </a:r>
                  <a:endParaRPr kumimoji="0" lang="en-US" sz="120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/>
                  </a:endParaRPr>
                </a:p>
              </p:txBody>
            </p:sp>
            <p:cxnSp>
              <p:nvCxnSpPr>
                <p:cNvPr id="23" name="Straight Arrow Connector 22"/>
                <p:cNvCxnSpPr>
                  <a:stCxn id="20" idx="3"/>
                  <a:endCxn id="21" idx="7"/>
                </p:cNvCxnSpPr>
                <p:nvPr/>
              </p:nvCxnSpPr>
              <p:spPr bwMode="auto">
                <a:xfrm flipH="1">
                  <a:off x="6244571" y="2769946"/>
                  <a:ext cx="464858" cy="156229"/>
                </a:xfrm>
                <a:prstGeom prst="straightConnector1">
                  <a:avLst/>
                </a:prstGeom>
                <a:solidFill>
                  <a:schemeClr val="accent1"/>
                </a:solidFill>
                <a:ln w="38100" cap="flat" cmpd="dbl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24" name="Straight Arrow Connector 23"/>
                <p:cNvCxnSpPr>
                  <a:stCxn id="20" idx="5"/>
                  <a:endCxn id="22" idx="1"/>
                </p:cNvCxnSpPr>
                <p:nvPr/>
              </p:nvCxnSpPr>
              <p:spPr bwMode="auto">
                <a:xfrm>
                  <a:off x="7463771" y="2769946"/>
                  <a:ext cx="464858" cy="156229"/>
                </a:xfrm>
                <a:prstGeom prst="straightConnector1">
                  <a:avLst/>
                </a:prstGeom>
                <a:solidFill>
                  <a:schemeClr val="accent1"/>
                </a:solidFill>
                <a:ln w="38100" cap="flat" cmpd="dbl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</p:grpSp>
          <p:sp>
            <p:nvSpPr>
              <p:cNvPr id="30" name="Oval 29"/>
              <p:cNvSpPr/>
              <p:nvPr/>
            </p:nvSpPr>
            <p:spPr bwMode="auto">
              <a:xfrm>
                <a:off x="5921474" y="1569441"/>
                <a:ext cx="1066800" cy="106680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200" dirty="0" smtClean="0">
                  <a:latin typeface="Arial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 smtClean="0">
                    <a:latin typeface="Arial"/>
                  </a:rPr>
                  <a:t>TEI</a:t>
                </a:r>
                <a:endParaRPr kumimoji="0" lang="en-US" sz="12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 bwMode="auto">
              <a:xfrm>
                <a:off x="7140674" y="1569441"/>
                <a:ext cx="1066800" cy="1066800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/>
                  </a:rPr>
                  <a:t>XSLT</a:t>
                </a:r>
                <a:endParaRPr kumimoji="0" lang="en-US" sz="12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</a:endParaRPr>
              </a:p>
            </p:txBody>
          </p:sp>
        </p:grpSp>
        <p:cxnSp>
          <p:nvCxnSpPr>
            <p:cNvPr id="46" name="Curved Connector 45"/>
            <p:cNvCxnSpPr>
              <a:stCxn id="4" idx="3"/>
              <a:endCxn id="31" idx="0"/>
            </p:cNvCxnSpPr>
            <p:nvPr/>
          </p:nvCxnSpPr>
          <p:spPr>
            <a:xfrm>
              <a:off x="2879443" y="1343132"/>
              <a:ext cx="3575431" cy="205125"/>
            </a:xfrm>
            <a:prstGeom prst="curvedConnector2">
              <a:avLst/>
            </a:prstGeom>
            <a:ln>
              <a:solidFill>
                <a:schemeClr val="accent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urved Connector 48"/>
            <p:cNvCxnSpPr>
              <a:stCxn id="4" idx="3"/>
              <a:endCxn id="30" idx="0"/>
            </p:cNvCxnSpPr>
            <p:nvPr/>
          </p:nvCxnSpPr>
          <p:spPr>
            <a:xfrm>
              <a:off x="2879443" y="1343132"/>
              <a:ext cx="2356231" cy="205125"/>
            </a:xfrm>
            <a:prstGeom prst="curvedConnector2">
              <a:avLst/>
            </a:prstGeom>
            <a:ln>
              <a:solidFill>
                <a:schemeClr val="accent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urved Connector 51"/>
            <p:cNvCxnSpPr>
              <a:stCxn id="4" idx="2"/>
              <a:endCxn id="8" idx="1"/>
            </p:cNvCxnSpPr>
            <p:nvPr/>
          </p:nvCxnSpPr>
          <p:spPr>
            <a:xfrm rot="5400000">
              <a:off x="369238" y="2463675"/>
              <a:ext cx="2488620" cy="1007790"/>
            </a:xfrm>
            <a:prstGeom prst="curvedConnector4">
              <a:avLst>
                <a:gd name="adj1" fmla="val 44642"/>
                <a:gd name="adj2" fmla="val 122683"/>
              </a:avLst>
            </a:prstGeom>
            <a:ln>
              <a:solidFill>
                <a:schemeClr val="accent6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3561981" y="1112299"/>
              <a:ext cx="34065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1</a:t>
              </a:r>
              <a:endParaRPr lang="en-US" sz="2400" b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755424" y="2213747"/>
              <a:ext cx="34065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2</a:t>
              </a:r>
            </a:p>
          </p:txBody>
        </p:sp>
        <p:cxnSp>
          <p:nvCxnSpPr>
            <p:cNvPr id="63" name="Curved Connector 62"/>
            <p:cNvCxnSpPr>
              <a:stCxn id="4" idx="2"/>
              <a:endCxn id="20" idx="0"/>
            </p:cNvCxnSpPr>
            <p:nvPr/>
          </p:nvCxnSpPr>
          <p:spPr>
            <a:xfrm rot="16200000" flipH="1">
              <a:off x="3389536" y="451166"/>
              <a:ext cx="1259845" cy="3804031"/>
            </a:xfrm>
            <a:prstGeom prst="curvedConnector3">
              <a:avLst>
                <a:gd name="adj1" fmla="val 69700"/>
              </a:avLst>
            </a:prstGeom>
            <a:ln>
              <a:solidFill>
                <a:srgbClr val="FF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>
              <a:off x="3591177" y="2247491"/>
              <a:ext cx="34065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3</a:t>
              </a:r>
              <a:endParaRPr lang="en-US" sz="2400" b="1" dirty="0"/>
            </a:p>
          </p:txBody>
        </p:sp>
        <p:cxnSp>
          <p:nvCxnSpPr>
            <p:cNvPr id="77" name="Curved Connector 76"/>
            <p:cNvCxnSpPr>
              <a:stCxn id="4" idx="2"/>
              <a:endCxn id="7" idx="3"/>
            </p:cNvCxnSpPr>
            <p:nvPr/>
          </p:nvCxnSpPr>
          <p:spPr>
            <a:xfrm rot="16200000" flipH="1">
              <a:off x="923670" y="2917032"/>
              <a:ext cx="3208556" cy="821011"/>
            </a:xfrm>
            <a:prstGeom prst="curvedConnector4">
              <a:avLst>
                <a:gd name="adj1" fmla="val 31284"/>
                <a:gd name="adj2" fmla="val 184743"/>
              </a:avLst>
            </a:prstGeom>
            <a:ln>
              <a:solidFill>
                <a:srgbClr val="8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urved Connector 83"/>
            <p:cNvCxnSpPr/>
            <p:nvPr/>
          </p:nvCxnSpPr>
          <p:spPr>
            <a:xfrm flipV="1">
              <a:off x="2938454" y="3416226"/>
              <a:ext cx="2449620" cy="1515590"/>
            </a:xfrm>
            <a:prstGeom prst="curvedConnector3">
              <a:avLst>
                <a:gd name="adj1" fmla="val 25566"/>
              </a:avLst>
            </a:prstGeom>
            <a:ln>
              <a:solidFill>
                <a:srgbClr val="8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urved Connector 90"/>
            <p:cNvCxnSpPr>
              <a:stCxn id="7" idx="3"/>
              <a:endCxn id="21" idx="2"/>
            </p:cNvCxnSpPr>
            <p:nvPr/>
          </p:nvCxnSpPr>
          <p:spPr>
            <a:xfrm flipV="1">
              <a:off x="2938454" y="4427076"/>
              <a:ext cx="1230420" cy="504740"/>
            </a:xfrm>
            <a:prstGeom prst="curvedConnector3">
              <a:avLst>
                <a:gd name="adj1" fmla="val 34576"/>
              </a:avLst>
            </a:prstGeom>
            <a:ln>
              <a:solidFill>
                <a:srgbClr val="8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3250519" y="4247747"/>
              <a:ext cx="34065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4</a:t>
              </a:r>
            </a:p>
          </p:txBody>
        </p:sp>
        <p:cxnSp>
          <p:nvCxnSpPr>
            <p:cNvPr id="122" name="Curved Connector 121"/>
            <p:cNvCxnSpPr>
              <a:stCxn id="75" idx="2"/>
              <a:endCxn id="21" idx="0"/>
            </p:cNvCxnSpPr>
            <p:nvPr/>
          </p:nvCxnSpPr>
          <p:spPr>
            <a:xfrm rot="16200000" flipH="1">
              <a:off x="3639630" y="2831032"/>
              <a:ext cx="1184520" cy="940768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5" name="TextBox 124"/>
          <p:cNvSpPr txBox="1"/>
          <p:nvPr/>
        </p:nvSpPr>
        <p:spPr>
          <a:xfrm>
            <a:off x="5179874" y="5292561"/>
            <a:ext cx="38393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1.  Render TEI </a:t>
            </a:r>
            <a:endParaRPr lang="en-US" b="1" dirty="0" smtClean="0">
              <a:solidFill>
                <a:schemeClr val="accent6"/>
              </a:solidFill>
            </a:endParaRPr>
          </a:p>
          <a:p>
            <a:r>
              <a:rPr lang="en-US" b="1" dirty="0" smtClean="0">
                <a:solidFill>
                  <a:schemeClr val="accent6"/>
                </a:solidFill>
              </a:rPr>
              <a:t>2.  Find the relevant annotations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3.  Fetch and parse annotations</a:t>
            </a:r>
          </a:p>
          <a:p>
            <a:r>
              <a:rPr lang="en-US" b="1" dirty="0" smtClean="0">
                <a:solidFill>
                  <a:srgbClr val="660066"/>
                </a:solidFill>
              </a:rPr>
              <a:t>4.  Create annotations</a:t>
            </a:r>
            <a:endParaRPr lang="en-US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530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Unresolved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UUIDs instead of datastream URIs</a:t>
            </a:r>
          </a:p>
          <a:p>
            <a:r>
              <a:rPr lang="en-US" dirty="0" smtClean="0"/>
              <a:t>Binary bodies</a:t>
            </a:r>
          </a:p>
          <a:p>
            <a:r>
              <a:rPr lang="en-US" dirty="0" smtClean="0"/>
              <a:t>Multiple targets</a:t>
            </a:r>
          </a:p>
          <a:p>
            <a:r>
              <a:rPr lang="en-US" dirty="0" smtClean="0"/>
              <a:t>Versioning/persistence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82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84730"/>
          </a:xfrm>
        </p:spPr>
        <p:txBody>
          <a:bodyPr>
            <a:normAutofit fontScale="85000" lnSpcReduction="20000"/>
          </a:bodyPr>
          <a:lstStyle/>
          <a:p>
            <a:pPr marL="457200" lvl="1" indent="0" algn="ctr">
              <a:buNone/>
            </a:pPr>
            <a:r>
              <a:rPr lang="cs-CZ" sz="3200" dirty="0">
                <a:hlinkClick r:id="rId2"/>
              </a:rPr>
              <a:t>http://bit.ly/oa_fedora</a:t>
            </a:r>
            <a:endParaRPr lang="cs-CZ" sz="3200" dirty="0"/>
          </a:p>
          <a:p>
            <a:pPr marL="457200" lvl="1" indent="0" algn="ctr">
              <a:buNone/>
            </a:pPr>
            <a:endParaRPr lang="en-US" sz="3200" dirty="0" smtClean="0">
              <a:hlinkClick r:id="rId3"/>
            </a:endParaRPr>
          </a:p>
          <a:p>
            <a:pPr marL="457200" lvl="1" indent="0" algn="ctr">
              <a:buNone/>
            </a:pPr>
            <a:r>
              <a:rPr lang="en-US" sz="3200" dirty="0" smtClean="0"/>
              <a:t>A.K.A</a:t>
            </a:r>
            <a:endParaRPr lang="en-US" sz="3200" dirty="0" smtClean="0">
              <a:hlinkClick r:id="rId3"/>
            </a:endParaRPr>
          </a:p>
          <a:p>
            <a:pPr marL="457200" lvl="1" indent="0" algn="ctr">
              <a:buNone/>
            </a:pPr>
            <a:endParaRPr lang="en-US" sz="3200" dirty="0">
              <a:hlinkClick r:id="rId3"/>
            </a:endParaRPr>
          </a:p>
          <a:p>
            <a:pPr marL="457200" lvl="1" indent="0" algn="ctr">
              <a:buNone/>
            </a:pPr>
            <a:r>
              <a:rPr lang="en-US" sz="3200" dirty="0" smtClean="0">
                <a:hlinkClick r:id="rId3"/>
              </a:rPr>
              <a:t>http</a:t>
            </a:r>
            <a:r>
              <a:rPr lang="en-US" sz="3200" dirty="0">
                <a:hlinkClick r:id="rId3"/>
              </a:rPr>
              <a:t>://brown-university-library.github.com/oac_web_service</a:t>
            </a:r>
            <a:r>
              <a:rPr lang="en-US" sz="3200" dirty="0" smtClean="0">
                <a:hlinkClick r:id="rId3"/>
              </a:rPr>
              <a:t>/</a:t>
            </a:r>
            <a:endParaRPr lang="en-US" sz="32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 smtClean="0"/>
              <a:t>Email: andrew_ashton@brown.edu</a:t>
            </a:r>
          </a:p>
          <a:p>
            <a:pPr marL="457200" lvl="1" indent="0">
              <a:buNone/>
            </a:pPr>
            <a:r>
              <a:rPr lang="en-US" sz="2000" dirty="0" smtClean="0"/>
              <a:t>Twitters: @</a:t>
            </a:r>
            <a:r>
              <a:rPr lang="en-US" sz="2000" dirty="0" err="1" smtClean="0"/>
              <a:t>andyashton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8270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Textual scholarship at Brown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Brown University Women Writers Project</a:t>
            </a:r>
          </a:p>
          <a:p>
            <a:r>
              <a:rPr lang="en-US" dirty="0" smtClean="0"/>
              <a:t>Virtual Humanities Lab</a:t>
            </a:r>
          </a:p>
          <a:p>
            <a:r>
              <a:rPr lang="en-US" dirty="0" smtClean="0"/>
              <a:t>Center of Digital Epigraphy</a:t>
            </a:r>
          </a:p>
          <a:p>
            <a:r>
              <a:rPr lang="en-US" dirty="0" smtClean="0"/>
              <a:t>Modernist Journals Project</a:t>
            </a:r>
          </a:p>
          <a:p>
            <a:r>
              <a:rPr lang="en-US" dirty="0" smtClean="0"/>
              <a:t>Hypertext, CAVE Writing, etc.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68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529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The Pico Project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nnotationScreensho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9933"/>
            <a:ext cx="9144000" cy="475559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63270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6762"/>
          </a:xfrm>
        </p:spPr>
        <p:txBody>
          <a:bodyPr>
            <a:noAutofit/>
          </a:bodyPr>
          <a:lstStyle/>
          <a:p>
            <a:r>
              <a:rPr lang="en-US" sz="3000" dirty="0" smtClean="0">
                <a:latin typeface="Minion Pro"/>
              </a:rPr>
              <a:t>Giovanni Pico </a:t>
            </a:r>
            <a:r>
              <a:rPr lang="en-US" sz="3000" dirty="0" err="1" smtClean="0">
                <a:latin typeface="Minion Pro"/>
              </a:rPr>
              <a:t>della</a:t>
            </a:r>
            <a:r>
              <a:rPr lang="en-US" sz="3000" dirty="0" smtClean="0">
                <a:latin typeface="Minion Pro"/>
              </a:rPr>
              <a:t> </a:t>
            </a:r>
            <a:r>
              <a:rPr lang="en-US" sz="3000" dirty="0" err="1" smtClean="0">
                <a:latin typeface="Minion Pro"/>
              </a:rPr>
              <a:t>Mirandola’s</a:t>
            </a:r>
            <a:r>
              <a:rPr lang="en-US" sz="3000" dirty="0" smtClean="0">
                <a:latin typeface="Minion Pro"/>
              </a:rPr>
              <a:t> </a:t>
            </a:r>
            <a:r>
              <a:rPr lang="en-US" sz="3000" i="1" dirty="0" smtClean="0">
                <a:latin typeface="Minion Pro"/>
              </a:rPr>
              <a:t>900 Theses </a:t>
            </a:r>
            <a:r>
              <a:rPr lang="en-US" sz="3000" dirty="0" smtClean="0">
                <a:latin typeface="Minion Pro"/>
              </a:rPr>
              <a:t>(1486)</a:t>
            </a:r>
            <a:endParaRPr lang="en-US" sz="3000" dirty="0">
              <a:latin typeface="Minion Pro"/>
            </a:endParaRPr>
          </a:p>
        </p:txBody>
      </p:sp>
      <p:pic>
        <p:nvPicPr>
          <p:cNvPr id="4" name="Content Placeholder 3" descr="Screen shot 2010-11-16 at 9.25.27 A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3859" r="-3859"/>
          <a:stretch>
            <a:fillRect/>
          </a:stretch>
        </p:blipFill>
        <p:spPr>
          <a:xfrm>
            <a:off x="144650" y="1176868"/>
            <a:ext cx="8999350" cy="4949296"/>
          </a:xfrm>
        </p:spPr>
      </p:pic>
      <p:sp>
        <p:nvSpPr>
          <p:cNvPr id="5" name="Double Bracket 4"/>
          <p:cNvSpPr/>
          <p:nvPr/>
        </p:nvSpPr>
        <p:spPr>
          <a:xfrm>
            <a:off x="685800" y="3107267"/>
            <a:ext cx="3877733" cy="397933"/>
          </a:xfrm>
          <a:prstGeom prst="bracketPair">
            <a:avLst/>
          </a:prstGeom>
          <a:ln w="508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575732" y="3306234"/>
            <a:ext cx="5782735" cy="2819930"/>
            <a:chOff x="575732" y="3306234"/>
            <a:chExt cx="5782735" cy="2819930"/>
          </a:xfrm>
        </p:grpSpPr>
        <p:sp>
          <p:nvSpPr>
            <p:cNvPr id="6" name="Double Bracket 5"/>
            <p:cNvSpPr/>
            <p:nvPr/>
          </p:nvSpPr>
          <p:spPr>
            <a:xfrm>
              <a:off x="575732" y="5613400"/>
              <a:ext cx="5782735" cy="512764"/>
            </a:xfrm>
            <a:prstGeom prst="bracketPair">
              <a:avLst/>
            </a:prstGeom>
            <a:ln w="508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Curved Connector 7"/>
            <p:cNvCxnSpPr>
              <a:stCxn id="5" idx="1"/>
              <a:endCxn id="6" idx="1"/>
            </p:cNvCxnSpPr>
            <p:nvPr/>
          </p:nvCxnSpPr>
          <p:spPr>
            <a:xfrm rot="10800000" flipV="1">
              <a:off x="575732" y="3306234"/>
              <a:ext cx="110068" cy="2563548"/>
            </a:xfrm>
            <a:prstGeom prst="curvedConnector3">
              <a:avLst>
                <a:gd name="adj1" fmla="val 307690"/>
              </a:avLst>
            </a:prstGeom>
            <a:ln>
              <a:solidFill>
                <a:srgbClr val="FF0000"/>
              </a:solidFill>
              <a:headEnd type="oval"/>
              <a:tailEnd type="stealth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4690533" y="3107267"/>
            <a:ext cx="3462868" cy="2762515"/>
            <a:chOff x="4690533" y="3107267"/>
            <a:chExt cx="3462868" cy="2762515"/>
          </a:xfrm>
        </p:grpSpPr>
        <p:sp>
          <p:nvSpPr>
            <p:cNvPr id="10" name="Double Bracket 9"/>
            <p:cNvSpPr/>
            <p:nvPr/>
          </p:nvSpPr>
          <p:spPr>
            <a:xfrm>
              <a:off x="4690533" y="3107267"/>
              <a:ext cx="3462868" cy="397933"/>
            </a:xfrm>
            <a:prstGeom prst="bracketPair">
              <a:avLst/>
            </a:prstGeom>
            <a:ln w="508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Curved Connector 11"/>
            <p:cNvCxnSpPr>
              <a:stCxn id="6" idx="3"/>
              <a:endCxn id="10" idx="3"/>
            </p:cNvCxnSpPr>
            <p:nvPr/>
          </p:nvCxnSpPr>
          <p:spPr>
            <a:xfrm flipV="1">
              <a:off x="6358467" y="3306234"/>
              <a:ext cx="1794934" cy="2563548"/>
            </a:xfrm>
            <a:prstGeom prst="curvedConnector3">
              <a:avLst>
                <a:gd name="adj1" fmla="val 112736"/>
              </a:avLst>
            </a:prstGeom>
            <a:ln>
              <a:solidFill>
                <a:srgbClr val="FF0000"/>
              </a:solidFill>
              <a:headEnd type="oval"/>
              <a:tailEnd type="stealth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24041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Screen Shot 2012-10-15 at 10.42.43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482" b="-6482"/>
          <a:stretch/>
        </p:blipFill>
        <p:spPr>
          <a:ln>
            <a:solidFill>
              <a:schemeClr val="tx1"/>
            </a:solidFill>
          </a:ln>
        </p:spPr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160580" y="1435100"/>
            <a:ext cx="3304933" cy="424361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Brown Digital Repository (BDR) is a place to gather, index, preserve, and make available digital assets of enduring value produced via academic and research activities at Brown.</a:t>
            </a:r>
          </a:p>
          <a:p>
            <a:endParaRPr lang="en-US" sz="2000" dirty="0"/>
          </a:p>
          <a:p>
            <a:r>
              <a:rPr lang="en-US" dirty="0" smtClean="0"/>
              <a:t>https://</a:t>
            </a:r>
            <a:r>
              <a:rPr lang="en-US" dirty="0" err="1" smtClean="0"/>
              <a:t>repository.library.brown.edu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694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032" y="661183"/>
            <a:ext cx="5737125" cy="5074420"/>
          </a:xfrm>
          <a:ln>
            <a:solidFill>
              <a:schemeClr val="tx1"/>
            </a:solidFill>
          </a:ln>
        </p:spPr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160580" y="1435100"/>
            <a:ext cx="2963453" cy="424361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Self-service web app:</a:t>
            </a:r>
          </a:p>
          <a:p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Upload 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Tag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Annotate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Share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Describe</a:t>
            </a:r>
          </a:p>
          <a:p>
            <a:endParaRPr lang="en-US" sz="2000" dirty="0"/>
          </a:p>
          <a:p>
            <a:r>
              <a:rPr lang="en-US" dirty="0" smtClean="0"/>
              <a:t>https://</a:t>
            </a:r>
            <a:r>
              <a:rPr lang="en-US" dirty="0" err="1" smtClean="0"/>
              <a:t>repository.library.brown.edu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530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00830" y="2575719"/>
            <a:ext cx="4995862" cy="1092200"/>
          </a:xfrm>
          <a:prstGeom prst="rect">
            <a:avLst/>
          </a:prstGeom>
          <a:solidFill>
            <a:srgbClr val="D9D9D9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2"/>
              </a:solidFill>
              <a:latin typeface="Minion Pro"/>
              <a:ea typeface="+mn-ea"/>
            </a:endParaRPr>
          </a:p>
        </p:txBody>
      </p:sp>
      <p:grpSp>
        <p:nvGrpSpPr>
          <p:cNvPr id="2" name="Group 125"/>
          <p:cNvGrpSpPr>
            <a:grpSpLocks/>
          </p:cNvGrpSpPr>
          <p:nvPr/>
        </p:nvGrpSpPr>
        <p:grpSpPr bwMode="auto">
          <a:xfrm>
            <a:off x="4023292" y="732632"/>
            <a:ext cx="1138238" cy="1949450"/>
            <a:chOff x="3840518" y="794742"/>
            <a:chExt cx="1189324" cy="2160098"/>
          </a:xfrm>
        </p:grpSpPr>
        <p:sp>
          <p:nvSpPr>
            <p:cNvPr id="14" name="Merge 13"/>
            <p:cNvSpPr>
              <a:spLocks noChangeArrowheads="1"/>
            </p:cNvSpPr>
            <p:nvPr/>
          </p:nvSpPr>
          <p:spPr bwMode="auto">
            <a:xfrm>
              <a:off x="3840518" y="1973297"/>
              <a:ext cx="1189324" cy="981543"/>
            </a:xfrm>
            <a:prstGeom prst="flowChartMerg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CE6F2"/>
                </a:gs>
              </a:gsLst>
              <a:lin ang="1668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solidFill>
                  <a:schemeClr val="lt1"/>
                </a:solidFill>
                <a:latin typeface="Minion Pro"/>
                <a:ea typeface="+mn-ea"/>
              </a:endParaRPr>
            </a:p>
          </p:txBody>
        </p:sp>
        <p:sp>
          <p:nvSpPr>
            <p:cNvPr id="15" name="Round Single Corner Rectangle 14"/>
            <p:cNvSpPr>
              <a:spLocks noChangeArrowheads="1"/>
            </p:cNvSpPr>
            <p:nvPr/>
          </p:nvSpPr>
          <p:spPr bwMode="auto">
            <a:xfrm>
              <a:off x="3840518" y="794742"/>
              <a:ext cx="1189324" cy="1178555"/>
            </a:xfrm>
            <a:custGeom>
              <a:avLst/>
              <a:gdLst>
                <a:gd name="T0" fmla="*/ 594662 w 1189324"/>
                <a:gd name="T1" fmla="*/ 0 h 1178733"/>
                <a:gd name="T2" fmla="*/ 0 w 1189324"/>
                <a:gd name="T3" fmla="*/ 589367 h 1178733"/>
                <a:gd name="T4" fmla="*/ 594662 w 1189324"/>
                <a:gd name="T5" fmla="*/ 1178733 h 1178733"/>
                <a:gd name="T6" fmla="*/ 1189324 w 1189324"/>
                <a:gd name="T7" fmla="*/ 589367 h 1178733"/>
                <a:gd name="T8" fmla="*/ 3 60000 65536"/>
                <a:gd name="T9" fmla="*/ 2 60000 65536"/>
                <a:gd name="T10" fmla="*/ 1 60000 65536"/>
                <a:gd name="T11" fmla="*/ 0 60000 65536"/>
                <a:gd name="T12" fmla="*/ 0 w 1189324"/>
                <a:gd name="T13" fmla="*/ 0 h 1178733"/>
                <a:gd name="T14" fmla="*/ 1131783 w 1189324"/>
                <a:gd name="T15" fmla="*/ 1178733 h 11787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89324" h="1178733">
                  <a:moveTo>
                    <a:pt x="0" y="0"/>
                  </a:moveTo>
                  <a:lnTo>
                    <a:pt x="992865" y="0"/>
                  </a:lnTo>
                  <a:lnTo>
                    <a:pt x="992864" y="0"/>
                  </a:lnTo>
                  <a:cubicBezTo>
                    <a:pt x="1101366" y="0"/>
                    <a:pt x="1189324" y="87957"/>
                    <a:pt x="1189324" y="196459"/>
                  </a:cubicBezTo>
                  <a:lnTo>
                    <a:pt x="1189324" y="1178733"/>
                  </a:lnTo>
                  <a:lnTo>
                    <a:pt x="0" y="117873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atin typeface="Minion Pro"/>
                <a:ea typeface="+mn-ea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3945020" y="903802"/>
              <a:ext cx="474402" cy="235711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lt1"/>
                  </a:solidFill>
                  <a:latin typeface="Minion Pro"/>
                  <a:ea typeface="+mn-ea"/>
                </a:rPr>
                <a:t>A</a:t>
              </a:r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4495725" y="1046284"/>
              <a:ext cx="411370" cy="372916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200">
                  <a:solidFill>
                    <a:srgbClr val="FFFFFF"/>
                  </a:solidFill>
                  <a:latin typeface="Minion Pro"/>
                </a:rPr>
                <a:t>B</a:t>
              </a: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3945020" y="1545850"/>
              <a:ext cx="962075" cy="313109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rgbClr val="FFFFFF"/>
                  </a:solidFill>
                  <a:latin typeface="Minion Pro"/>
                </a:rPr>
                <a:t>C</a:t>
              </a:r>
            </a:p>
          </p:txBody>
        </p:sp>
      </p:grpSp>
      <p:grpSp>
        <p:nvGrpSpPr>
          <p:cNvPr id="3" name="Group 126"/>
          <p:cNvGrpSpPr>
            <a:grpSpLocks/>
          </p:cNvGrpSpPr>
          <p:nvPr/>
        </p:nvGrpSpPr>
        <p:grpSpPr bwMode="auto">
          <a:xfrm>
            <a:off x="4267767" y="130969"/>
            <a:ext cx="1677988" cy="1420813"/>
            <a:chOff x="4095593" y="127897"/>
            <a:chExt cx="1753381" cy="1574196"/>
          </a:xfrm>
        </p:grpSpPr>
        <p:pic>
          <p:nvPicPr>
            <p:cNvPr id="26663" name="Picture 20" descr="Plain-People-icon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394124" y="1140138"/>
              <a:ext cx="454850" cy="4057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64" name="Picture 21" descr="More-People-icon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95593" y="127897"/>
              <a:ext cx="525515" cy="468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4" name="Straight Arrow Connector 23"/>
            <p:cNvCxnSpPr>
              <a:cxnSpLocks noChangeShapeType="1"/>
              <a:endCxn id="16" idx="0"/>
            </p:cNvCxnSpPr>
            <p:nvPr/>
          </p:nvCxnSpPr>
          <p:spPr bwMode="auto">
            <a:xfrm rot="5400000">
              <a:off x="4115870" y="661743"/>
              <a:ext cx="307804" cy="175836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28" name="Straight Arrow Connector 27"/>
            <p:cNvCxnSpPr>
              <a:cxnSpLocks noChangeShapeType="1"/>
              <a:endCxn id="18" idx="0"/>
            </p:cNvCxnSpPr>
            <p:nvPr/>
          </p:nvCxnSpPr>
          <p:spPr bwMode="auto">
            <a:xfrm rot="16200000" flipH="1">
              <a:off x="3916797" y="1036649"/>
              <a:ext cx="949794" cy="68012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0" name="Straight Arrow Connector 29"/>
            <p:cNvCxnSpPr>
              <a:cxnSpLocks noChangeShapeType="1"/>
              <a:endCxn id="17" idx="6"/>
            </p:cNvCxnSpPr>
            <p:nvPr/>
          </p:nvCxnSpPr>
          <p:spPr bwMode="auto">
            <a:xfrm rot="10800000">
              <a:off x="4906760" y="1232472"/>
              <a:ext cx="487695" cy="110810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3" name="Straight Arrow Connector 32"/>
            <p:cNvCxnSpPr>
              <a:cxnSpLocks noChangeShapeType="1"/>
              <a:endCxn id="18" idx="3"/>
            </p:cNvCxnSpPr>
            <p:nvPr/>
          </p:nvCxnSpPr>
          <p:spPr bwMode="auto">
            <a:xfrm rot="10800000" flipV="1">
              <a:off x="4906760" y="1343282"/>
              <a:ext cx="487695" cy="358811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</p:grpSp>
      <p:sp>
        <p:nvSpPr>
          <p:cNvPr id="8" name="Round Single Corner Rectangle 7"/>
          <p:cNvSpPr>
            <a:spLocks noChangeArrowheads="1"/>
          </p:cNvSpPr>
          <p:nvPr/>
        </p:nvSpPr>
        <p:spPr bwMode="auto">
          <a:xfrm>
            <a:off x="4201092" y="2699544"/>
            <a:ext cx="806450" cy="614363"/>
          </a:xfrm>
          <a:custGeom>
            <a:avLst/>
            <a:gdLst>
              <a:gd name="T0" fmla="*/ 288235 w 576469"/>
              <a:gd name="T1" fmla="*/ 0 h 613595"/>
              <a:gd name="T2" fmla="*/ 0 w 576469"/>
              <a:gd name="T3" fmla="*/ 306798 h 613595"/>
              <a:gd name="T4" fmla="*/ 288235 w 576469"/>
              <a:gd name="T5" fmla="*/ 613595 h 613595"/>
              <a:gd name="T6" fmla="*/ 576469 w 576469"/>
              <a:gd name="T7" fmla="*/ 306798 h 613595"/>
              <a:gd name="T8" fmla="*/ 3 60000 65536"/>
              <a:gd name="T9" fmla="*/ 2 60000 65536"/>
              <a:gd name="T10" fmla="*/ 1 60000 65536"/>
              <a:gd name="T11" fmla="*/ 0 60000 65536"/>
              <a:gd name="T12" fmla="*/ 0 w 576469"/>
              <a:gd name="T13" fmla="*/ 0 h 613595"/>
              <a:gd name="T14" fmla="*/ 548328 w 576469"/>
              <a:gd name="T15" fmla="*/ 613595 h 61359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469" h="613595">
                <a:moveTo>
                  <a:pt x="0" y="0"/>
                </a:moveTo>
                <a:lnTo>
                  <a:pt x="480389" y="0"/>
                </a:lnTo>
                <a:lnTo>
                  <a:pt x="480388" y="0"/>
                </a:lnTo>
                <a:cubicBezTo>
                  <a:pt x="533452" y="0"/>
                  <a:pt x="576469" y="43016"/>
                  <a:pt x="576469" y="96080"/>
                </a:cubicBezTo>
                <a:lnTo>
                  <a:pt x="576469" y="613595"/>
                </a:lnTo>
                <a:lnTo>
                  <a:pt x="0" y="613595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latin typeface="Minion Pro"/>
              </a:rPr>
              <a:t>Primary</a:t>
            </a:r>
          </a:p>
          <a:p>
            <a:pPr algn="ctr">
              <a:defRPr/>
            </a:pPr>
            <a:r>
              <a:rPr lang="en-US" sz="900" dirty="0">
                <a:latin typeface="Minion Pro"/>
              </a:rPr>
              <a:t>Object </a:t>
            </a:r>
          </a:p>
        </p:txBody>
      </p:sp>
      <p:sp>
        <p:nvSpPr>
          <p:cNvPr id="26630" name="TextBox 90"/>
          <p:cNvSpPr txBox="1">
            <a:spLocks noChangeArrowheads="1"/>
          </p:cNvSpPr>
          <p:nvPr/>
        </p:nvSpPr>
        <p:spPr bwMode="auto">
          <a:xfrm>
            <a:off x="4059805" y="3390107"/>
            <a:ext cx="1101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Minion Pro"/>
              </a:rPr>
              <a:t>Repository</a:t>
            </a:r>
          </a:p>
        </p:txBody>
      </p:sp>
      <p:sp>
        <p:nvSpPr>
          <p:cNvPr id="26631" name="TextBox 91"/>
          <p:cNvSpPr txBox="1">
            <a:spLocks noChangeArrowheads="1"/>
          </p:cNvSpPr>
          <p:nvPr/>
        </p:nvSpPr>
        <p:spPr bwMode="auto">
          <a:xfrm>
            <a:off x="3131117" y="3167857"/>
            <a:ext cx="1936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>
              <a:latin typeface="Minion Pro"/>
            </a:endParaRPr>
          </a:p>
        </p:txBody>
      </p:sp>
      <p:grpSp>
        <p:nvGrpSpPr>
          <p:cNvPr id="5" name="Group 147"/>
          <p:cNvGrpSpPr>
            <a:grpSpLocks/>
          </p:cNvGrpSpPr>
          <p:nvPr/>
        </p:nvGrpSpPr>
        <p:grpSpPr bwMode="auto">
          <a:xfrm>
            <a:off x="1157855" y="3313907"/>
            <a:ext cx="3425825" cy="2894012"/>
            <a:chOff x="1147763" y="3814761"/>
            <a:chExt cx="3425825" cy="2893730"/>
          </a:xfrm>
        </p:grpSpPr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1147763" y="3814761"/>
              <a:ext cx="3425825" cy="2893730"/>
              <a:chOff x="1147763" y="3814761"/>
              <a:chExt cx="3425825" cy="2893730"/>
            </a:xfrm>
          </p:grpSpPr>
          <p:sp>
            <p:nvSpPr>
              <p:cNvPr id="100" name="Oval 99"/>
              <p:cNvSpPr>
                <a:spLocks noChangeArrowheads="1"/>
              </p:cNvSpPr>
              <p:nvPr/>
            </p:nvSpPr>
            <p:spPr bwMode="auto">
              <a:xfrm>
                <a:off x="1147763" y="4371920"/>
                <a:ext cx="3425825" cy="2055612"/>
              </a:xfrm>
              <a:prstGeom prst="ellipse">
                <a:avLst/>
              </a:prstGeom>
              <a:solidFill>
                <a:schemeClr val="accent1">
                  <a:alpha val="9019"/>
                </a:schemeClr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 dirty="0">
                  <a:latin typeface="Minion Pro"/>
                  <a:ea typeface="+mn-ea"/>
                </a:endParaRPr>
              </a:p>
            </p:txBody>
          </p:sp>
          <p:sp>
            <p:nvSpPr>
              <p:cNvPr id="26660" name="TextBox 105"/>
              <p:cNvSpPr txBox="1">
                <a:spLocks noChangeArrowheads="1"/>
              </p:cNvSpPr>
              <p:nvPr/>
            </p:nvSpPr>
            <p:spPr bwMode="auto">
              <a:xfrm>
                <a:off x="1447800" y="6400800"/>
                <a:ext cx="1919171" cy="3076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400">
                    <a:latin typeface="Minion Pro"/>
                  </a:rPr>
                  <a:t>My group’s annotations</a:t>
                </a:r>
              </a:p>
            </p:txBody>
          </p:sp>
          <p:cxnSp>
            <p:nvCxnSpPr>
              <p:cNvPr id="112" name="Straight Arrow Connector 111"/>
              <p:cNvCxnSpPr>
                <a:cxnSpLocks noChangeShapeType="1"/>
                <a:stCxn id="55" idx="2"/>
              </p:cNvCxnSpPr>
              <p:nvPr/>
            </p:nvCxnSpPr>
            <p:spPr bwMode="auto">
              <a:xfrm flipH="1">
                <a:off x="2008188" y="3814761"/>
                <a:ext cx="506412" cy="1200034"/>
              </a:xfrm>
              <a:prstGeom prst="straightConnector1">
                <a:avLst/>
              </a:prstGeom>
              <a:noFill/>
              <a:ln w="25400">
                <a:solidFill>
                  <a:schemeClr val="accent1"/>
                </a:solidFill>
                <a:round/>
                <a:headEnd type="arrow" w="med" len="med"/>
                <a:tailEnd type="arrow" w="med" len="med"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sp>
            <p:nvSpPr>
              <p:cNvPr id="80" name="Round Single Corner Rectangle 68"/>
              <p:cNvSpPr>
                <a:spLocks noChangeArrowheads="1"/>
              </p:cNvSpPr>
              <p:nvPr/>
            </p:nvSpPr>
            <p:spPr bwMode="auto">
              <a:xfrm>
                <a:off x="1600200" y="5029080"/>
                <a:ext cx="762000" cy="614303"/>
              </a:xfrm>
              <a:custGeom>
                <a:avLst/>
                <a:gdLst>
                  <a:gd name="T0" fmla="*/ 301172 w 602344"/>
                  <a:gd name="T1" fmla="*/ 0 h 679827"/>
                  <a:gd name="T2" fmla="*/ 0 w 602344"/>
                  <a:gd name="T3" fmla="*/ 339914 h 679827"/>
                  <a:gd name="T4" fmla="*/ 301172 w 602344"/>
                  <a:gd name="T5" fmla="*/ 679827 h 679827"/>
                  <a:gd name="T6" fmla="*/ 602344 w 602344"/>
                  <a:gd name="T7" fmla="*/ 339914 h 679827"/>
                  <a:gd name="T8" fmla="*/ 3 60000 65536"/>
                  <a:gd name="T9" fmla="*/ 2 60000 65536"/>
                  <a:gd name="T10" fmla="*/ 1 60000 65536"/>
                  <a:gd name="T11" fmla="*/ 0 60000 65536"/>
                  <a:gd name="T12" fmla="*/ 0 w 602344"/>
                  <a:gd name="T13" fmla="*/ 0 h 679827"/>
                  <a:gd name="T14" fmla="*/ 572940 w 602344"/>
                  <a:gd name="T15" fmla="*/ 679827 h 67982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2344" h="679827">
                    <a:moveTo>
                      <a:pt x="0" y="0"/>
                    </a:moveTo>
                    <a:lnTo>
                      <a:pt x="501951" y="0"/>
                    </a:lnTo>
                    <a:lnTo>
                      <a:pt x="501950" y="0"/>
                    </a:lnTo>
                    <a:cubicBezTo>
                      <a:pt x="557396" y="0"/>
                      <a:pt x="602344" y="44947"/>
                      <a:pt x="602344" y="100393"/>
                    </a:cubicBezTo>
                    <a:lnTo>
                      <a:pt x="602344" y="679827"/>
                    </a:lnTo>
                    <a:lnTo>
                      <a:pt x="0" y="679827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900" dirty="0">
                    <a:latin typeface="Minion Pro"/>
                  </a:rPr>
                  <a:t>Annotation </a:t>
                </a:r>
              </a:p>
            </p:txBody>
          </p:sp>
        </p:grpSp>
        <p:cxnSp>
          <p:nvCxnSpPr>
            <p:cNvPr id="115" name="Straight Arrow Connector 114"/>
            <p:cNvCxnSpPr>
              <a:cxnSpLocks noChangeShapeType="1"/>
              <a:stCxn id="69" idx="2"/>
              <a:endCxn id="84" idx="0"/>
            </p:cNvCxnSpPr>
            <p:nvPr/>
          </p:nvCxnSpPr>
          <p:spPr bwMode="auto">
            <a:xfrm>
              <a:off x="3581400" y="3814762"/>
              <a:ext cx="228600" cy="1214318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 type="arrow" w="med" len="med"/>
              <a:tailEnd type="arrow" w="med" len="med"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84" name="Round Single Corner Rectangle 68"/>
            <p:cNvSpPr>
              <a:spLocks noChangeArrowheads="1"/>
            </p:cNvSpPr>
            <p:nvPr/>
          </p:nvSpPr>
          <p:spPr bwMode="auto">
            <a:xfrm>
              <a:off x="3429000" y="5029080"/>
              <a:ext cx="762000" cy="614303"/>
            </a:xfrm>
            <a:custGeom>
              <a:avLst/>
              <a:gdLst>
                <a:gd name="T0" fmla="*/ 301172 w 602344"/>
                <a:gd name="T1" fmla="*/ 0 h 679827"/>
                <a:gd name="T2" fmla="*/ 0 w 602344"/>
                <a:gd name="T3" fmla="*/ 339914 h 679827"/>
                <a:gd name="T4" fmla="*/ 301172 w 602344"/>
                <a:gd name="T5" fmla="*/ 679827 h 679827"/>
                <a:gd name="T6" fmla="*/ 602344 w 602344"/>
                <a:gd name="T7" fmla="*/ 339914 h 679827"/>
                <a:gd name="T8" fmla="*/ 3 60000 65536"/>
                <a:gd name="T9" fmla="*/ 2 60000 65536"/>
                <a:gd name="T10" fmla="*/ 1 60000 65536"/>
                <a:gd name="T11" fmla="*/ 0 60000 65536"/>
                <a:gd name="T12" fmla="*/ 0 w 602344"/>
                <a:gd name="T13" fmla="*/ 0 h 679827"/>
                <a:gd name="T14" fmla="*/ 572940 w 602344"/>
                <a:gd name="T15" fmla="*/ 679827 h 6798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2344" h="679827">
                  <a:moveTo>
                    <a:pt x="0" y="0"/>
                  </a:moveTo>
                  <a:lnTo>
                    <a:pt x="501951" y="0"/>
                  </a:lnTo>
                  <a:lnTo>
                    <a:pt x="501950" y="0"/>
                  </a:lnTo>
                  <a:cubicBezTo>
                    <a:pt x="557396" y="0"/>
                    <a:pt x="602344" y="44947"/>
                    <a:pt x="602344" y="100393"/>
                  </a:cubicBezTo>
                  <a:lnTo>
                    <a:pt x="602344" y="679827"/>
                  </a:lnTo>
                  <a:lnTo>
                    <a:pt x="0" y="679827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900" dirty="0">
                  <a:latin typeface="Minion Pro"/>
                </a:rPr>
                <a:t>Annotation </a:t>
              </a:r>
            </a:p>
          </p:txBody>
        </p:sp>
      </p:grpSp>
      <p:grpSp>
        <p:nvGrpSpPr>
          <p:cNvPr id="7" name="Group 149"/>
          <p:cNvGrpSpPr>
            <a:grpSpLocks/>
          </p:cNvGrpSpPr>
          <p:nvPr/>
        </p:nvGrpSpPr>
        <p:grpSpPr bwMode="auto">
          <a:xfrm>
            <a:off x="2797742" y="3313907"/>
            <a:ext cx="3425825" cy="2921000"/>
            <a:chOff x="2787650" y="3814762"/>
            <a:chExt cx="3425825" cy="2921087"/>
          </a:xfrm>
        </p:grpSpPr>
        <p:cxnSp>
          <p:nvCxnSpPr>
            <p:cNvPr id="118" name="Straight Arrow Connector 117"/>
            <p:cNvCxnSpPr>
              <a:cxnSpLocks noChangeShapeType="1"/>
              <a:stCxn id="56" idx="2"/>
            </p:cNvCxnSpPr>
            <p:nvPr/>
          </p:nvCxnSpPr>
          <p:spPr bwMode="auto">
            <a:xfrm flipH="1">
              <a:off x="5334000" y="3814762"/>
              <a:ext cx="304800" cy="1214473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 type="arrow" w="med" len="med"/>
              <a:tailEnd type="arrow" w="med" len="med"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101" name="Oval 100"/>
            <p:cNvSpPr>
              <a:spLocks noChangeArrowheads="1"/>
            </p:cNvSpPr>
            <p:nvPr/>
          </p:nvSpPr>
          <p:spPr bwMode="auto">
            <a:xfrm>
              <a:off x="2787650" y="4371991"/>
              <a:ext cx="3425825" cy="2055874"/>
            </a:xfrm>
            <a:prstGeom prst="ellipse">
              <a:avLst/>
            </a:prstGeom>
            <a:solidFill>
              <a:schemeClr val="accent1">
                <a:alpha val="9019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lt1"/>
                </a:solidFill>
                <a:latin typeface="Minion Pro"/>
                <a:ea typeface="+mn-ea"/>
              </a:endParaRPr>
            </a:p>
          </p:txBody>
        </p:sp>
        <p:sp>
          <p:nvSpPr>
            <p:cNvPr id="26654" name="TextBox 107"/>
            <p:cNvSpPr txBox="1">
              <a:spLocks noChangeArrowheads="1"/>
            </p:cNvSpPr>
            <p:nvPr/>
          </p:nvSpPr>
          <p:spPr bwMode="auto">
            <a:xfrm>
              <a:off x="3810000" y="6428072"/>
              <a:ext cx="18288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>
                  <a:latin typeface="Minion Pro"/>
                </a:rPr>
                <a:t>About component “C”</a:t>
              </a:r>
            </a:p>
          </p:txBody>
        </p:sp>
        <p:sp>
          <p:nvSpPr>
            <p:cNvPr id="87" name="Round Single Corner Rectangle 68"/>
            <p:cNvSpPr>
              <a:spLocks noChangeArrowheads="1"/>
            </p:cNvSpPr>
            <p:nvPr/>
          </p:nvSpPr>
          <p:spPr bwMode="auto">
            <a:xfrm>
              <a:off x="4953000" y="5029235"/>
              <a:ext cx="762000" cy="614381"/>
            </a:xfrm>
            <a:custGeom>
              <a:avLst/>
              <a:gdLst>
                <a:gd name="T0" fmla="*/ 301172 w 602344"/>
                <a:gd name="T1" fmla="*/ 0 h 679827"/>
                <a:gd name="T2" fmla="*/ 0 w 602344"/>
                <a:gd name="T3" fmla="*/ 339914 h 679827"/>
                <a:gd name="T4" fmla="*/ 301172 w 602344"/>
                <a:gd name="T5" fmla="*/ 679827 h 679827"/>
                <a:gd name="T6" fmla="*/ 602344 w 602344"/>
                <a:gd name="T7" fmla="*/ 339914 h 679827"/>
                <a:gd name="T8" fmla="*/ 3 60000 65536"/>
                <a:gd name="T9" fmla="*/ 2 60000 65536"/>
                <a:gd name="T10" fmla="*/ 1 60000 65536"/>
                <a:gd name="T11" fmla="*/ 0 60000 65536"/>
                <a:gd name="T12" fmla="*/ 0 w 602344"/>
                <a:gd name="T13" fmla="*/ 0 h 679827"/>
                <a:gd name="T14" fmla="*/ 572940 w 602344"/>
                <a:gd name="T15" fmla="*/ 679827 h 6798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2344" h="679827">
                  <a:moveTo>
                    <a:pt x="0" y="0"/>
                  </a:moveTo>
                  <a:lnTo>
                    <a:pt x="501951" y="0"/>
                  </a:lnTo>
                  <a:lnTo>
                    <a:pt x="501950" y="0"/>
                  </a:lnTo>
                  <a:cubicBezTo>
                    <a:pt x="557396" y="0"/>
                    <a:pt x="602344" y="44947"/>
                    <a:pt x="602344" y="100393"/>
                  </a:cubicBezTo>
                  <a:lnTo>
                    <a:pt x="602344" y="679827"/>
                  </a:lnTo>
                  <a:lnTo>
                    <a:pt x="0" y="679827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900" dirty="0">
                  <a:latin typeface="Minion Pro"/>
                </a:rPr>
                <a:t>Annotation </a:t>
              </a:r>
            </a:p>
          </p:txBody>
        </p:sp>
      </p:grpSp>
      <p:grpSp>
        <p:nvGrpSpPr>
          <p:cNvPr id="9" name="Group 142"/>
          <p:cNvGrpSpPr>
            <a:grpSpLocks/>
          </p:cNvGrpSpPr>
          <p:nvPr/>
        </p:nvGrpSpPr>
        <p:grpSpPr bwMode="auto">
          <a:xfrm>
            <a:off x="2143692" y="831057"/>
            <a:ext cx="4876800" cy="2482850"/>
            <a:chOff x="2133600" y="1331912"/>
            <a:chExt cx="4876800" cy="2482850"/>
          </a:xfrm>
        </p:grpSpPr>
        <p:grpSp>
          <p:nvGrpSpPr>
            <p:cNvPr id="10" name="Group 141"/>
            <p:cNvGrpSpPr>
              <a:grpSpLocks/>
            </p:cNvGrpSpPr>
            <p:nvPr/>
          </p:nvGrpSpPr>
          <p:grpSpPr bwMode="auto">
            <a:xfrm>
              <a:off x="2133600" y="3200400"/>
              <a:ext cx="4876800" cy="614362"/>
              <a:chOff x="2133600" y="3200400"/>
              <a:chExt cx="4876800" cy="614362"/>
            </a:xfrm>
          </p:grpSpPr>
          <p:grpSp>
            <p:nvGrpSpPr>
              <p:cNvPr id="11" name="Group 131"/>
              <p:cNvGrpSpPr>
                <a:grpSpLocks/>
              </p:cNvGrpSpPr>
              <p:nvPr/>
            </p:nvGrpSpPr>
            <p:grpSpPr bwMode="auto">
              <a:xfrm>
                <a:off x="2971800" y="3200400"/>
                <a:ext cx="1193799" cy="614362"/>
                <a:chOff x="2752157" y="2974018"/>
                <a:chExt cx="1247159" cy="680475"/>
              </a:xfrm>
              <a:solidFill>
                <a:schemeClr val="accent5">
                  <a:lumMod val="40000"/>
                  <a:lumOff val="60000"/>
                </a:schemeClr>
              </a:solidFill>
            </p:grpSpPr>
            <p:sp>
              <p:nvSpPr>
                <p:cNvPr id="69" name="Round Single Corner Rectangle 68"/>
                <p:cNvSpPr>
                  <a:spLocks noChangeArrowheads="1"/>
                </p:cNvSpPr>
                <p:nvPr/>
              </p:nvSpPr>
              <p:spPr bwMode="auto">
                <a:xfrm>
                  <a:off x="2990975" y="2974018"/>
                  <a:ext cx="796060" cy="680475"/>
                </a:xfrm>
                <a:custGeom>
                  <a:avLst/>
                  <a:gdLst>
                    <a:gd name="T0" fmla="*/ 301172 w 602344"/>
                    <a:gd name="T1" fmla="*/ 0 h 679827"/>
                    <a:gd name="T2" fmla="*/ 0 w 602344"/>
                    <a:gd name="T3" fmla="*/ 339914 h 679827"/>
                    <a:gd name="T4" fmla="*/ 301172 w 602344"/>
                    <a:gd name="T5" fmla="*/ 679827 h 679827"/>
                    <a:gd name="T6" fmla="*/ 602344 w 602344"/>
                    <a:gd name="T7" fmla="*/ 339914 h 679827"/>
                    <a:gd name="T8" fmla="*/ 3 60000 65536"/>
                    <a:gd name="T9" fmla="*/ 2 60000 65536"/>
                    <a:gd name="T10" fmla="*/ 1 60000 65536"/>
                    <a:gd name="T11" fmla="*/ 0 60000 65536"/>
                    <a:gd name="T12" fmla="*/ 0 w 602344"/>
                    <a:gd name="T13" fmla="*/ 0 h 679827"/>
                    <a:gd name="T14" fmla="*/ 572940 w 602344"/>
                    <a:gd name="T15" fmla="*/ 679827 h 67982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02344" h="679827">
                      <a:moveTo>
                        <a:pt x="0" y="0"/>
                      </a:moveTo>
                      <a:lnTo>
                        <a:pt x="501951" y="0"/>
                      </a:lnTo>
                      <a:lnTo>
                        <a:pt x="501950" y="0"/>
                      </a:lnTo>
                      <a:cubicBezTo>
                        <a:pt x="557396" y="0"/>
                        <a:pt x="602344" y="44947"/>
                        <a:pt x="602344" y="100393"/>
                      </a:cubicBezTo>
                      <a:lnTo>
                        <a:pt x="602344" y="679827"/>
                      </a:lnTo>
                      <a:lnTo>
                        <a:pt x="0" y="679827"/>
                      </a:lnTo>
                      <a:close/>
                    </a:path>
                  </a:pathLst>
                </a:custGeom>
                <a:grpFill/>
                <a:ln w="9525">
                  <a:solidFill>
                    <a:srgbClr val="4A7EBB"/>
                  </a:solidFill>
                  <a:miter lim="800000"/>
                  <a:headEnd/>
                  <a:tailEnd/>
                </a:ln>
                <a:effectLst>
                  <a:outerShdw dist="23000" dir="5400000" rotWithShape="0">
                    <a:srgbClr val="80808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900" dirty="0">
                      <a:latin typeface="Minion Pro"/>
                    </a:rPr>
                    <a:t>Annotation </a:t>
                  </a:r>
                </a:p>
              </p:txBody>
            </p:sp>
            <p:sp>
              <p:nvSpPr>
                <p:cNvPr id="82" name="Striped Right Arrow 81"/>
                <p:cNvSpPr>
                  <a:spLocks noChangeArrowheads="1"/>
                </p:cNvSpPr>
                <p:nvPr/>
              </p:nvSpPr>
              <p:spPr bwMode="auto">
                <a:xfrm>
                  <a:off x="2752157" y="3227218"/>
                  <a:ext cx="212283" cy="244409"/>
                </a:xfrm>
                <a:custGeom>
                  <a:avLst/>
                  <a:gdLst>
                    <a:gd name="T0" fmla="*/ 106025 w 212050"/>
                    <a:gd name="T1" fmla="*/ 0 h 245228"/>
                    <a:gd name="T2" fmla="*/ 0 w 212050"/>
                    <a:gd name="T3" fmla="*/ 122614 h 245228"/>
                    <a:gd name="T4" fmla="*/ 106025 w 212050"/>
                    <a:gd name="T5" fmla="*/ 245228 h 245228"/>
                    <a:gd name="T6" fmla="*/ 212050 w 212050"/>
                    <a:gd name="T7" fmla="*/ 122614 h 245228"/>
                    <a:gd name="T8" fmla="*/ 3 60000 65536"/>
                    <a:gd name="T9" fmla="*/ 2 60000 65536"/>
                    <a:gd name="T10" fmla="*/ 1 60000 65536"/>
                    <a:gd name="T11" fmla="*/ 0 60000 65536"/>
                    <a:gd name="T12" fmla="*/ 33133 w 212050"/>
                    <a:gd name="T13" fmla="*/ 61307 h 245228"/>
                    <a:gd name="T14" fmla="*/ 159038 w 212050"/>
                    <a:gd name="T15" fmla="*/ 183921 h 24522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2050" h="245228">
                      <a:moveTo>
                        <a:pt x="0" y="61307"/>
                      </a:moveTo>
                      <a:lnTo>
                        <a:pt x="6627" y="61307"/>
                      </a:lnTo>
                      <a:lnTo>
                        <a:pt x="6627" y="183921"/>
                      </a:lnTo>
                      <a:lnTo>
                        <a:pt x="0" y="183921"/>
                      </a:lnTo>
                      <a:close/>
                      <a:moveTo>
                        <a:pt x="13253" y="61307"/>
                      </a:moveTo>
                      <a:lnTo>
                        <a:pt x="26506" y="61307"/>
                      </a:lnTo>
                      <a:lnTo>
                        <a:pt x="26506" y="183921"/>
                      </a:lnTo>
                      <a:lnTo>
                        <a:pt x="13253" y="183921"/>
                      </a:lnTo>
                      <a:close/>
                      <a:moveTo>
                        <a:pt x="33133" y="61307"/>
                      </a:moveTo>
                      <a:lnTo>
                        <a:pt x="106025" y="61307"/>
                      </a:lnTo>
                      <a:lnTo>
                        <a:pt x="106025" y="0"/>
                      </a:lnTo>
                      <a:lnTo>
                        <a:pt x="212050" y="122614"/>
                      </a:lnTo>
                      <a:lnTo>
                        <a:pt x="106025" y="245228"/>
                      </a:lnTo>
                      <a:lnTo>
                        <a:pt x="106025" y="183921"/>
                      </a:lnTo>
                      <a:lnTo>
                        <a:pt x="33133" y="183921"/>
                      </a:lnTo>
                      <a:close/>
                    </a:path>
                  </a:pathLst>
                </a:custGeom>
                <a:grpFill/>
                <a:ln w="9525">
                  <a:solidFill>
                    <a:srgbClr val="4A7EBB"/>
                  </a:solidFill>
                  <a:miter lim="800000"/>
                  <a:headEnd/>
                  <a:tailEnd/>
                </a:ln>
                <a:effectLst>
                  <a:outerShdw dist="23000" dir="5400000" rotWithShape="0">
                    <a:srgbClr val="80808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solidFill>
                      <a:schemeClr val="lt1"/>
                    </a:solidFill>
                    <a:latin typeface="Minion Pro"/>
                    <a:ea typeface="+mn-ea"/>
                  </a:endParaRPr>
                </a:p>
              </p:txBody>
            </p:sp>
            <p:sp>
              <p:nvSpPr>
                <p:cNvPr id="83" name="Striped Right Arrow 82"/>
                <p:cNvSpPr>
                  <a:spLocks noChangeArrowheads="1"/>
                </p:cNvSpPr>
                <p:nvPr/>
              </p:nvSpPr>
              <p:spPr bwMode="auto">
                <a:xfrm>
                  <a:off x="3787033" y="3227218"/>
                  <a:ext cx="212283" cy="244409"/>
                </a:xfrm>
                <a:custGeom>
                  <a:avLst/>
                  <a:gdLst>
                    <a:gd name="T0" fmla="*/ 106025 w 212050"/>
                    <a:gd name="T1" fmla="*/ 0 h 245228"/>
                    <a:gd name="T2" fmla="*/ 0 w 212050"/>
                    <a:gd name="T3" fmla="*/ 122614 h 245228"/>
                    <a:gd name="T4" fmla="*/ 106025 w 212050"/>
                    <a:gd name="T5" fmla="*/ 245228 h 245228"/>
                    <a:gd name="T6" fmla="*/ 212050 w 212050"/>
                    <a:gd name="T7" fmla="*/ 122614 h 245228"/>
                    <a:gd name="T8" fmla="*/ 3 60000 65536"/>
                    <a:gd name="T9" fmla="*/ 2 60000 65536"/>
                    <a:gd name="T10" fmla="*/ 1 60000 65536"/>
                    <a:gd name="T11" fmla="*/ 0 60000 65536"/>
                    <a:gd name="T12" fmla="*/ 33133 w 212050"/>
                    <a:gd name="T13" fmla="*/ 61307 h 245228"/>
                    <a:gd name="T14" fmla="*/ 159038 w 212050"/>
                    <a:gd name="T15" fmla="*/ 183921 h 24522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2050" h="245228">
                      <a:moveTo>
                        <a:pt x="0" y="61307"/>
                      </a:moveTo>
                      <a:lnTo>
                        <a:pt x="6627" y="61307"/>
                      </a:lnTo>
                      <a:lnTo>
                        <a:pt x="6627" y="183921"/>
                      </a:lnTo>
                      <a:lnTo>
                        <a:pt x="0" y="183921"/>
                      </a:lnTo>
                      <a:close/>
                      <a:moveTo>
                        <a:pt x="13253" y="61307"/>
                      </a:moveTo>
                      <a:lnTo>
                        <a:pt x="26506" y="61307"/>
                      </a:lnTo>
                      <a:lnTo>
                        <a:pt x="26506" y="183921"/>
                      </a:lnTo>
                      <a:lnTo>
                        <a:pt x="13253" y="183921"/>
                      </a:lnTo>
                      <a:close/>
                      <a:moveTo>
                        <a:pt x="33133" y="61307"/>
                      </a:moveTo>
                      <a:lnTo>
                        <a:pt x="106025" y="61307"/>
                      </a:lnTo>
                      <a:lnTo>
                        <a:pt x="106025" y="0"/>
                      </a:lnTo>
                      <a:lnTo>
                        <a:pt x="212050" y="122614"/>
                      </a:lnTo>
                      <a:lnTo>
                        <a:pt x="106025" y="245228"/>
                      </a:lnTo>
                      <a:lnTo>
                        <a:pt x="106025" y="183921"/>
                      </a:lnTo>
                      <a:lnTo>
                        <a:pt x="33133" y="183921"/>
                      </a:lnTo>
                      <a:close/>
                    </a:path>
                  </a:pathLst>
                </a:custGeom>
                <a:grpFill/>
                <a:ln w="9525">
                  <a:solidFill>
                    <a:srgbClr val="4A7EBB"/>
                  </a:solidFill>
                  <a:miter lim="800000"/>
                  <a:headEnd/>
                  <a:tailEnd/>
                </a:ln>
                <a:effectLst>
                  <a:outerShdw dist="23000" dir="5400000" rotWithShape="0">
                    <a:srgbClr val="80808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solidFill>
                      <a:schemeClr val="lt1"/>
                    </a:solidFill>
                    <a:latin typeface="Minion Pro"/>
                    <a:ea typeface="+mn-ea"/>
                  </a:endParaRPr>
                </a:p>
              </p:txBody>
            </p:sp>
          </p:grpSp>
          <p:sp>
            <p:nvSpPr>
              <p:cNvPr id="55" name="Round Single Corner Rectangle 68"/>
              <p:cNvSpPr>
                <a:spLocks noChangeArrowheads="1"/>
              </p:cNvSpPr>
              <p:nvPr/>
            </p:nvSpPr>
            <p:spPr bwMode="auto">
              <a:xfrm>
                <a:off x="2133600" y="3200399"/>
                <a:ext cx="762000" cy="614363"/>
              </a:xfrm>
              <a:custGeom>
                <a:avLst/>
                <a:gdLst>
                  <a:gd name="T0" fmla="*/ 301172 w 602344"/>
                  <a:gd name="T1" fmla="*/ 0 h 679827"/>
                  <a:gd name="T2" fmla="*/ 0 w 602344"/>
                  <a:gd name="T3" fmla="*/ 339914 h 679827"/>
                  <a:gd name="T4" fmla="*/ 301172 w 602344"/>
                  <a:gd name="T5" fmla="*/ 679827 h 679827"/>
                  <a:gd name="T6" fmla="*/ 602344 w 602344"/>
                  <a:gd name="T7" fmla="*/ 339914 h 679827"/>
                  <a:gd name="T8" fmla="*/ 3 60000 65536"/>
                  <a:gd name="T9" fmla="*/ 2 60000 65536"/>
                  <a:gd name="T10" fmla="*/ 1 60000 65536"/>
                  <a:gd name="T11" fmla="*/ 0 60000 65536"/>
                  <a:gd name="T12" fmla="*/ 0 w 602344"/>
                  <a:gd name="T13" fmla="*/ 0 h 679827"/>
                  <a:gd name="T14" fmla="*/ 572940 w 602344"/>
                  <a:gd name="T15" fmla="*/ 679827 h 67982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2344" h="679827">
                    <a:moveTo>
                      <a:pt x="0" y="0"/>
                    </a:moveTo>
                    <a:lnTo>
                      <a:pt x="501951" y="0"/>
                    </a:lnTo>
                    <a:lnTo>
                      <a:pt x="501950" y="0"/>
                    </a:lnTo>
                    <a:cubicBezTo>
                      <a:pt x="557396" y="0"/>
                      <a:pt x="602344" y="44947"/>
                      <a:pt x="602344" y="100393"/>
                    </a:cubicBezTo>
                    <a:lnTo>
                      <a:pt x="602344" y="679827"/>
                    </a:lnTo>
                    <a:lnTo>
                      <a:pt x="0" y="679827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900" dirty="0">
                    <a:latin typeface="Minion Pro"/>
                  </a:rPr>
                  <a:t>Annotation </a:t>
                </a:r>
              </a:p>
            </p:txBody>
          </p:sp>
          <p:sp>
            <p:nvSpPr>
              <p:cNvPr id="56" name="Round Single Corner Rectangle 68"/>
              <p:cNvSpPr>
                <a:spLocks noChangeArrowheads="1"/>
              </p:cNvSpPr>
              <p:nvPr/>
            </p:nvSpPr>
            <p:spPr bwMode="auto">
              <a:xfrm>
                <a:off x="5257800" y="3200399"/>
                <a:ext cx="762000" cy="614363"/>
              </a:xfrm>
              <a:custGeom>
                <a:avLst/>
                <a:gdLst>
                  <a:gd name="T0" fmla="*/ 301172 w 602344"/>
                  <a:gd name="T1" fmla="*/ 0 h 679827"/>
                  <a:gd name="T2" fmla="*/ 0 w 602344"/>
                  <a:gd name="T3" fmla="*/ 339914 h 679827"/>
                  <a:gd name="T4" fmla="*/ 301172 w 602344"/>
                  <a:gd name="T5" fmla="*/ 679827 h 679827"/>
                  <a:gd name="T6" fmla="*/ 602344 w 602344"/>
                  <a:gd name="T7" fmla="*/ 339914 h 679827"/>
                  <a:gd name="T8" fmla="*/ 3 60000 65536"/>
                  <a:gd name="T9" fmla="*/ 2 60000 65536"/>
                  <a:gd name="T10" fmla="*/ 1 60000 65536"/>
                  <a:gd name="T11" fmla="*/ 0 60000 65536"/>
                  <a:gd name="T12" fmla="*/ 0 w 602344"/>
                  <a:gd name="T13" fmla="*/ 0 h 679827"/>
                  <a:gd name="T14" fmla="*/ 572940 w 602344"/>
                  <a:gd name="T15" fmla="*/ 679827 h 67982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2344" h="679827">
                    <a:moveTo>
                      <a:pt x="0" y="0"/>
                    </a:moveTo>
                    <a:lnTo>
                      <a:pt x="501951" y="0"/>
                    </a:lnTo>
                    <a:lnTo>
                      <a:pt x="501950" y="0"/>
                    </a:lnTo>
                    <a:cubicBezTo>
                      <a:pt x="557396" y="0"/>
                      <a:pt x="602344" y="44947"/>
                      <a:pt x="602344" y="100393"/>
                    </a:cubicBezTo>
                    <a:lnTo>
                      <a:pt x="602344" y="679827"/>
                    </a:lnTo>
                    <a:lnTo>
                      <a:pt x="0" y="679827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900" dirty="0">
                    <a:latin typeface="Minion Pro"/>
                  </a:rPr>
                  <a:t>Annotation </a:t>
                </a:r>
              </a:p>
            </p:txBody>
          </p:sp>
          <p:sp>
            <p:nvSpPr>
              <p:cNvPr id="57" name="Round Single Corner Rectangle 68"/>
              <p:cNvSpPr>
                <a:spLocks noChangeArrowheads="1"/>
              </p:cNvSpPr>
              <p:nvPr/>
            </p:nvSpPr>
            <p:spPr bwMode="auto">
              <a:xfrm>
                <a:off x="6248400" y="3200399"/>
                <a:ext cx="762000" cy="614363"/>
              </a:xfrm>
              <a:custGeom>
                <a:avLst/>
                <a:gdLst>
                  <a:gd name="T0" fmla="*/ 301172 w 602344"/>
                  <a:gd name="T1" fmla="*/ 0 h 679827"/>
                  <a:gd name="T2" fmla="*/ 0 w 602344"/>
                  <a:gd name="T3" fmla="*/ 339914 h 679827"/>
                  <a:gd name="T4" fmla="*/ 301172 w 602344"/>
                  <a:gd name="T5" fmla="*/ 679827 h 679827"/>
                  <a:gd name="T6" fmla="*/ 602344 w 602344"/>
                  <a:gd name="T7" fmla="*/ 339914 h 679827"/>
                  <a:gd name="T8" fmla="*/ 3 60000 65536"/>
                  <a:gd name="T9" fmla="*/ 2 60000 65536"/>
                  <a:gd name="T10" fmla="*/ 1 60000 65536"/>
                  <a:gd name="T11" fmla="*/ 0 60000 65536"/>
                  <a:gd name="T12" fmla="*/ 0 w 602344"/>
                  <a:gd name="T13" fmla="*/ 0 h 679827"/>
                  <a:gd name="T14" fmla="*/ 572940 w 602344"/>
                  <a:gd name="T15" fmla="*/ 679827 h 67982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2344" h="679827">
                    <a:moveTo>
                      <a:pt x="0" y="0"/>
                    </a:moveTo>
                    <a:lnTo>
                      <a:pt x="501951" y="0"/>
                    </a:lnTo>
                    <a:lnTo>
                      <a:pt x="501950" y="0"/>
                    </a:lnTo>
                    <a:cubicBezTo>
                      <a:pt x="557396" y="0"/>
                      <a:pt x="602344" y="44947"/>
                      <a:pt x="602344" y="100393"/>
                    </a:cubicBezTo>
                    <a:lnTo>
                      <a:pt x="602344" y="679827"/>
                    </a:lnTo>
                    <a:lnTo>
                      <a:pt x="0" y="679827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900" dirty="0">
                    <a:latin typeface="Minion Pro"/>
                  </a:rPr>
                  <a:t>Annotation </a:t>
                </a:r>
              </a:p>
            </p:txBody>
          </p:sp>
          <p:sp>
            <p:nvSpPr>
              <p:cNvPr id="77" name="Striped Right Arrow 82"/>
              <p:cNvSpPr>
                <a:spLocks noChangeArrowheads="1"/>
              </p:cNvSpPr>
              <p:nvPr/>
            </p:nvSpPr>
            <p:spPr bwMode="auto">
              <a:xfrm>
                <a:off x="5029200" y="3429000"/>
                <a:ext cx="203200" cy="220663"/>
              </a:xfrm>
              <a:custGeom>
                <a:avLst/>
                <a:gdLst>
                  <a:gd name="T0" fmla="*/ 106025 w 212050"/>
                  <a:gd name="T1" fmla="*/ 0 h 245228"/>
                  <a:gd name="T2" fmla="*/ 0 w 212050"/>
                  <a:gd name="T3" fmla="*/ 122614 h 245228"/>
                  <a:gd name="T4" fmla="*/ 106025 w 212050"/>
                  <a:gd name="T5" fmla="*/ 245228 h 245228"/>
                  <a:gd name="T6" fmla="*/ 212050 w 212050"/>
                  <a:gd name="T7" fmla="*/ 122614 h 245228"/>
                  <a:gd name="T8" fmla="*/ 3 60000 65536"/>
                  <a:gd name="T9" fmla="*/ 2 60000 65536"/>
                  <a:gd name="T10" fmla="*/ 1 60000 65536"/>
                  <a:gd name="T11" fmla="*/ 0 60000 65536"/>
                  <a:gd name="T12" fmla="*/ 33133 w 212050"/>
                  <a:gd name="T13" fmla="*/ 61307 h 245228"/>
                  <a:gd name="T14" fmla="*/ 159038 w 212050"/>
                  <a:gd name="T15" fmla="*/ 183921 h 2452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2050" h="245228">
                    <a:moveTo>
                      <a:pt x="0" y="61307"/>
                    </a:moveTo>
                    <a:lnTo>
                      <a:pt x="6627" y="61307"/>
                    </a:lnTo>
                    <a:lnTo>
                      <a:pt x="6627" y="183921"/>
                    </a:lnTo>
                    <a:lnTo>
                      <a:pt x="0" y="183921"/>
                    </a:lnTo>
                    <a:close/>
                    <a:moveTo>
                      <a:pt x="13253" y="61307"/>
                    </a:moveTo>
                    <a:lnTo>
                      <a:pt x="26506" y="61307"/>
                    </a:lnTo>
                    <a:lnTo>
                      <a:pt x="26506" y="183921"/>
                    </a:lnTo>
                    <a:lnTo>
                      <a:pt x="13253" y="183921"/>
                    </a:lnTo>
                    <a:close/>
                    <a:moveTo>
                      <a:pt x="33133" y="61307"/>
                    </a:moveTo>
                    <a:lnTo>
                      <a:pt x="106025" y="61307"/>
                    </a:lnTo>
                    <a:lnTo>
                      <a:pt x="106025" y="0"/>
                    </a:lnTo>
                    <a:lnTo>
                      <a:pt x="212050" y="122614"/>
                    </a:lnTo>
                    <a:lnTo>
                      <a:pt x="106025" y="245228"/>
                    </a:lnTo>
                    <a:lnTo>
                      <a:pt x="106025" y="183921"/>
                    </a:lnTo>
                    <a:lnTo>
                      <a:pt x="33133" y="183921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lt1"/>
                  </a:solidFill>
                  <a:latin typeface="Minion Pro"/>
                  <a:ea typeface="+mn-ea"/>
                </a:endParaRPr>
              </a:p>
            </p:txBody>
          </p:sp>
          <p:sp>
            <p:nvSpPr>
              <p:cNvPr id="79" name="Striped Right Arrow 82"/>
              <p:cNvSpPr>
                <a:spLocks noChangeArrowheads="1"/>
              </p:cNvSpPr>
              <p:nvPr/>
            </p:nvSpPr>
            <p:spPr bwMode="auto">
              <a:xfrm>
                <a:off x="6019800" y="3429000"/>
                <a:ext cx="203200" cy="220663"/>
              </a:xfrm>
              <a:custGeom>
                <a:avLst/>
                <a:gdLst>
                  <a:gd name="T0" fmla="*/ 106025 w 212050"/>
                  <a:gd name="T1" fmla="*/ 0 h 245228"/>
                  <a:gd name="T2" fmla="*/ 0 w 212050"/>
                  <a:gd name="T3" fmla="*/ 122614 h 245228"/>
                  <a:gd name="T4" fmla="*/ 106025 w 212050"/>
                  <a:gd name="T5" fmla="*/ 245228 h 245228"/>
                  <a:gd name="T6" fmla="*/ 212050 w 212050"/>
                  <a:gd name="T7" fmla="*/ 122614 h 245228"/>
                  <a:gd name="T8" fmla="*/ 3 60000 65536"/>
                  <a:gd name="T9" fmla="*/ 2 60000 65536"/>
                  <a:gd name="T10" fmla="*/ 1 60000 65536"/>
                  <a:gd name="T11" fmla="*/ 0 60000 65536"/>
                  <a:gd name="T12" fmla="*/ 33133 w 212050"/>
                  <a:gd name="T13" fmla="*/ 61307 h 245228"/>
                  <a:gd name="T14" fmla="*/ 159038 w 212050"/>
                  <a:gd name="T15" fmla="*/ 183921 h 2452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2050" h="245228">
                    <a:moveTo>
                      <a:pt x="0" y="61307"/>
                    </a:moveTo>
                    <a:lnTo>
                      <a:pt x="6627" y="61307"/>
                    </a:lnTo>
                    <a:lnTo>
                      <a:pt x="6627" y="183921"/>
                    </a:lnTo>
                    <a:lnTo>
                      <a:pt x="0" y="183921"/>
                    </a:lnTo>
                    <a:close/>
                    <a:moveTo>
                      <a:pt x="13253" y="61307"/>
                    </a:moveTo>
                    <a:lnTo>
                      <a:pt x="26506" y="61307"/>
                    </a:lnTo>
                    <a:lnTo>
                      <a:pt x="26506" y="183921"/>
                    </a:lnTo>
                    <a:lnTo>
                      <a:pt x="13253" y="183921"/>
                    </a:lnTo>
                    <a:close/>
                    <a:moveTo>
                      <a:pt x="33133" y="61307"/>
                    </a:moveTo>
                    <a:lnTo>
                      <a:pt x="106025" y="61307"/>
                    </a:lnTo>
                    <a:lnTo>
                      <a:pt x="106025" y="0"/>
                    </a:lnTo>
                    <a:lnTo>
                      <a:pt x="212050" y="122614"/>
                    </a:lnTo>
                    <a:lnTo>
                      <a:pt x="106025" y="245228"/>
                    </a:lnTo>
                    <a:lnTo>
                      <a:pt x="106025" y="183921"/>
                    </a:lnTo>
                    <a:lnTo>
                      <a:pt x="33133" y="183921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9525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lt1"/>
                  </a:solidFill>
                  <a:latin typeface="Minion Pro"/>
                  <a:ea typeface="+mn-ea"/>
                </a:endParaRPr>
              </a:p>
            </p:txBody>
          </p:sp>
        </p:grpSp>
        <p:cxnSp>
          <p:nvCxnSpPr>
            <p:cNvPr id="92" name="Curved Connector 91"/>
            <p:cNvCxnSpPr>
              <a:stCxn id="16" idx="0"/>
              <a:endCxn id="55" idx="0"/>
            </p:cNvCxnSpPr>
            <p:nvPr/>
          </p:nvCxnSpPr>
          <p:spPr>
            <a:xfrm rot="16200000" flipH="1" flipV="1">
              <a:off x="2493169" y="1353343"/>
              <a:ext cx="1868487" cy="1825625"/>
            </a:xfrm>
            <a:prstGeom prst="curvedConnector4">
              <a:avLst>
                <a:gd name="adj1" fmla="val -12234"/>
                <a:gd name="adj2" fmla="val 10074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urved Connector 97"/>
            <p:cNvCxnSpPr>
              <a:stCxn id="18" idx="0"/>
              <a:endCxn id="69" idx="0"/>
            </p:cNvCxnSpPr>
            <p:nvPr/>
          </p:nvCxnSpPr>
          <p:spPr>
            <a:xfrm rot="16200000" flipH="1" flipV="1">
              <a:off x="3432969" y="2059780"/>
              <a:ext cx="1289050" cy="992188"/>
            </a:xfrm>
            <a:prstGeom prst="curvedConnector4">
              <a:avLst>
                <a:gd name="adj1" fmla="val -17734"/>
                <a:gd name="adj2" fmla="val 1052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urved Connector 123"/>
            <p:cNvCxnSpPr>
              <a:stCxn id="18" idx="3"/>
            </p:cNvCxnSpPr>
            <p:nvPr/>
          </p:nvCxnSpPr>
          <p:spPr>
            <a:xfrm>
              <a:off x="5033963" y="2052637"/>
              <a:ext cx="604837" cy="1147762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urved Connector 139"/>
            <p:cNvCxnSpPr>
              <a:stCxn id="17" idx="6"/>
            </p:cNvCxnSpPr>
            <p:nvPr/>
          </p:nvCxnSpPr>
          <p:spPr>
            <a:xfrm>
              <a:off x="5033963" y="1628774"/>
              <a:ext cx="1519237" cy="1571625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50"/>
          <p:cNvGrpSpPr>
            <a:grpSpLocks/>
          </p:cNvGrpSpPr>
          <p:nvPr/>
        </p:nvGrpSpPr>
        <p:grpSpPr bwMode="auto">
          <a:xfrm>
            <a:off x="4583680" y="3313903"/>
            <a:ext cx="3425825" cy="2894016"/>
            <a:chOff x="4573588" y="3814758"/>
            <a:chExt cx="3425825" cy="2893778"/>
          </a:xfrm>
        </p:grpSpPr>
        <p:sp>
          <p:nvSpPr>
            <p:cNvPr id="26637" name="TextBox 109"/>
            <p:cNvSpPr txBox="1">
              <a:spLocks noChangeArrowheads="1"/>
            </p:cNvSpPr>
            <p:nvPr/>
          </p:nvSpPr>
          <p:spPr bwMode="auto">
            <a:xfrm>
              <a:off x="6019800" y="6400800"/>
              <a:ext cx="1495141" cy="3077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>
                  <a:latin typeface="Minion Pro"/>
                </a:rPr>
                <a:t>My annotations</a:t>
              </a:r>
            </a:p>
          </p:txBody>
        </p:sp>
        <p:sp>
          <p:nvSpPr>
            <p:cNvPr id="102" name="Oval 101"/>
            <p:cNvSpPr>
              <a:spLocks noChangeArrowheads="1"/>
            </p:cNvSpPr>
            <p:nvPr/>
          </p:nvSpPr>
          <p:spPr bwMode="auto">
            <a:xfrm>
              <a:off x="4573588" y="4370341"/>
              <a:ext cx="3425825" cy="2057231"/>
            </a:xfrm>
            <a:prstGeom prst="ellipse">
              <a:avLst/>
            </a:prstGeom>
            <a:solidFill>
              <a:schemeClr val="accent1">
                <a:alpha val="9019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lt1"/>
                </a:solidFill>
                <a:latin typeface="Minion Pro"/>
                <a:ea typeface="+mn-ea"/>
              </a:endParaRPr>
            </a:p>
          </p:txBody>
        </p:sp>
        <p:sp>
          <p:nvSpPr>
            <p:cNvPr id="88" name="Round Single Corner Rectangle 68"/>
            <p:cNvSpPr>
              <a:spLocks noChangeArrowheads="1"/>
            </p:cNvSpPr>
            <p:nvPr/>
          </p:nvSpPr>
          <p:spPr bwMode="auto">
            <a:xfrm>
              <a:off x="6629400" y="5029099"/>
              <a:ext cx="762000" cy="614312"/>
            </a:xfrm>
            <a:custGeom>
              <a:avLst/>
              <a:gdLst>
                <a:gd name="T0" fmla="*/ 301172 w 602344"/>
                <a:gd name="T1" fmla="*/ 0 h 679827"/>
                <a:gd name="T2" fmla="*/ 0 w 602344"/>
                <a:gd name="T3" fmla="*/ 339914 h 679827"/>
                <a:gd name="T4" fmla="*/ 301172 w 602344"/>
                <a:gd name="T5" fmla="*/ 679827 h 679827"/>
                <a:gd name="T6" fmla="*/ 602344 w 602344"/>
                <a:gd name="T7" fmla="*/ 339914 h 679827"/>
                <a:gd name="T8" fmla="*/ 3 60000 65536"/>
                <a:gd name="T9" fmla="*/ 2 60000 65536"/>
                <a:gd name="T10" fmla="*/ 1 60000 65536"/>
                <a:gd name="T11" fmla="*/ 0 60000 65536"/>
                <a:gd name="T12" fmla="*/ 0 w 602344"/>
                <a:gd name="T13" fmla="*/ 0 h 679827"/>
                <a:gd name="T14" fmla="*/ 572940 w 602344"/>
                <a:gd name="T15" fmla="*/ 679827 h 6798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2344" h="679827">
                  <a:moveTo>
                    <a:pt x="0" y="0"/>
                  </a:moveTo>
                  <a:lnTo>
                    <a:pt x="501951" y="0"/>
                  </a:lnTo>
                  <a:lnTo>
                    <a:pt x="501950" y="0"/>
                  </a:lnTo>
                  <a:cubicBezTo>
                    <a:pt x="557396" y="0"/>
                    <a:pt x="602344" y="44947"/>
                    <a:pt x="602344" y="100393"/>
                  </a:cubicBezTo>
                  <a:lnTo>
                    <a:pt x="602344" y="679827"/>
                  </a:lnTo>
                  <a:lnTo>
                    <a:pt x="0" y="679827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900" dirty="0">
                  <a:latin typeface="Minion Pro"/>
                </a:rPr>
                <a:t>Annotation </a:t>
              </a:r>
            </a:p>
          </p:txBody>
        </p:sp>
        <p:cxnSp>
          <p:nvCxnSpPr>
            <p:cNvPr id="121" name="Straight Arrow Connector 120"/>
            <p:cNvCxnSpPr>
              <a:cxnSpLocks noChangeShapeType="1"/>
              <a:stCxn id="57" idx="2"/>
            </p:cNvCxnSpPr>
            <p:nvPr/>
          </p:nvCxnSpPr>
          <p:spPr bwMode="auto">
            <a:xfrm>
              <a:off x="6629400" y="3814758"/>
              <a:ext cx="327025" cy="1200051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 type="arrow" w="med" len="med"/>
              <a:tailEnd type="arrow" w="med" len="med"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</p:grpSp>
    </p:spTree>
    <p:extLst>
      <p:ext uri="{BB962C8B-B14F-4D97-AF65-F5344CB8AC3E}">
        <p14:creationId xmlns:p14="http://schemas.microsoft.com/office/powerpoint/2010/main" val="3315111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Annotation Plugin for Fedora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848600" cy="4267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Requirements:</a:t>
            </a:r>
          </a:p>
          <a:p>
            <a:pPr lvl="1"/>
            <a:r>
              <a:rPr lang="en-US" sz="2000" dirty="0" smtClean="0"/>
              <a:t>No modifications to Fedora</a:t>
            </a:r>
          </a:p>
          <a:p>
            <a:pPr lvl="1"/>
            <a:r>
              <a:rPr lang="en-US" sz="2000" dirty="0" smtClean="0"/>
              <a:t>No content model requirements</a:t>
            </a:r>
          </a:p>
          <a:p>
            <a:pPr lvl="1"/>
            <a:r>
              <a:rPr lang="en-US" sz="2000" dirty="0" smtClean="0"/>
              <a:t>No additional expertise</a:t>
            </a:r>
          </a:p>
          <a:p>
            <a:r>
              <a:rPr lang="en-US" sz="2000" dirty="0" smtClean="0"/>
              <a:t>Jython web service</a:t>
            </a:r>
          </a:p>
          <a:p>
            <a:pPr lvl="1"/>
            <a:r>
              <a:rPr lang="en-US" sz="2000" dirty="0" smtClean="0"/>
              <a:t>Create annotations and bodies (optional) – any format</a:t>
            </a:r>
            <a:endParaRPr lang="en-US" sz="2000" dirty="0"/>
          </a:p>
          <a:p>
            <a:pPr lvl="1"/>
            <a:r>
              <a:rPr lang="en-US" sz="2000" dirty="0" smtClean="0"/>
              <a:t>Query OA data</a:t>
            </a:r>
          </a:p>
          <a:p>
            <a:pPr lvl="1"/>
            <a:r>
              <a:rPr lang="en-US" sz="2000" dirty="0" smtClean="0"/>
              <a:t>Serialize individual annotations or by query</a:t>
            </a:r>
          </a:p>
          <a:p>
            <a:pPr lvl="1"/>
            <a:r>
              <a:rPr lang="en-US" sz="2000" dirty="0" smtClean="0"/>
              <a:t>Listen for updates from Fedora</a:t>
            </a:r>
          </a:p>
          <a:p>
            <a:pPr marL="457200" lvl="1" indent="0">
              <a:buNone/>
            </a:pPr>
            <a:r>
              <a:rPr lang="en-US" sz="2000" dirty="0" smtClean="0">
                <a:hlinkClick r:id="rId2"/>
              </a:rPr>
              <a:t>http://brown-university-library.github.com/oac_web_service/</a:t>
            </a:r>
            <a:endParaRPr lang="en-US" sz="2000" dirty="0" smtClean="0"/>
          </a:p>
          <a:p>
            <a:pPr marL="457200" lvl="1" indent="0">
              <a:buNone/>
            </a:pPr>
            <a:r>
              <a:rPr lang="cs-CZ" sz="2000" dirty="0" smtClean="0">
                <a:hlinkClick r:id="rId3"/>
              </a:rPr>
              <a:t>http</a:t>
            </a:r>
            <a:r>
              <a:rPr lang="cs-CZ" sz="2000" dirty="0">
                <a:hlinkClick r:id="rId3"/>
              </a:rPr>
              <a:t>://bit.ly/oa_fedora</a:t>
            </a:r>
            <a:endParaRPr lang="cs-CZ" sz="2000" dirty="0"/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22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7" name="Group 106"/>
          <p:cNvGrpSpPr/>
          <p:nvPr/>
        </p:nvGrpSpPr>
        <p:grpSpPr>
          <a:xfrm>
            <a:off x="3124200" y="1219200"/>
            <a:ext cx="2021541" cy="3124200"/>
            <a:chOff x="2971800" y="1219200"/>
            <a:chExt cx="2021541" cy="3124200"/>
          </a:xfrm>
        </p:grpSpPr>
        <p:sp>
          <p:nvSpPr>
            <p:cNvPr id="6" name="Rounded Rectangle 5"/>
            <p:cNvSpPr/>
            <p:nvPr/>
          </p:nvSpPr>
          <p:spPr bwMode="auto">
            <a:xfrm>
              <a:off x="3048000" y="1219200"/>
              <a:ext cx="1945341" cy="3124200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latin typeface="Arial"/>
                </a:rPr>
                <a:t>OA plugin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0" y="2743200"/>
              <a:ext cx="1828800" cy="533400"/>
            </a:xfrm>
            <a:prstGeom prst="rect">
              <a:avLst/>
            </a:prstGeom>
            <a:solidFill>
              <a:schemeClr val="accent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latin typeface="Arial"/>
                </a:rPr>
                <a:t>Create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971800" y="3429000"/>
              <a:ext cx="1828800" cy="533400"/>
            </a:xfrm>
            <a:prstGeom prst="rect">
              <a:avLst/>
            </a:prstGeom>
            <a:solidFill>
              <a:schemeClr val="accent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</a:rPr>
                <a:t>Query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971800" y="2057400"/>
              <a:ext cx="1828800" cy="533400"/>
            </a:xfrm>
            <a:prstGeom prst="rect">
              <a:avLst/>
            </a:prstGeom>
            <a:solidFill>
              <a:schemeClr val="accent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</a:rPr>
                <a:t>Serialize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</a:endParaRPr>
            </a:p>
          </p:txBody>
        </p:sp>
      </p:grpSp>
      <p:sp>
        <p:nvSpPr>
          <p:cNvPr id="11" name="Rounded Rectangle 10"/>
          <p:cNvSpPr/>
          <p:nvPr/>
        </p:nvSpPr>
        <p:spPr bwMode="auto">
          <a:xfrm>
            <a:off x="5791200" y="685800"/>
            <a:ext cx="2590800" cy="403860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Arial"/>
              </a:rPr>
              <a:t>Fedora repository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553200" y="1524000"/>
            <a:ext cx="1066800" cy="1066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</a:rPr>
              <a:t>Anno-1</a:t>
            </a:r>
            <a:endParaRPr kumimoji="0" lang="en-US" sz="1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334000" y="2667000"/>
            <a:ext cx="1066800" cy="1066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/>
              </a:rPr>
              <a:t>Body-1</a:t>
            </a:r>
            <a:endParaRPr kumimoji="0" lang="en-US" sz="1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7772400" y="2667000"/>
            <a:ext cx="1066800" cy="1066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</a:rPr>
              <a:t>Target-1</a:t>
            </a:r>
            <a:endParaRPr kumimoji="0" lang="en-US" sz="1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/>
            </a:endParaRPr>
          </a:p>
        </p:txBody>
      </p:sp>
      <p:cxnSp>
        <p:nvCxnSpPr>
          <p:cNvPr id="19" name="Straight Arrow Connector 18"/>
          <p:cNvCxnSpPr>
            <a:stCxn id="7" idx="3"/>
            <a:endCxn id="12" idx="2"/>
          </p:cNvCxnSpPr>
          <p:nvPr/>
        </p:nvCxnSpPr>
        <p:spPr bwMode="auto">
          <a:xfrm flipV="1">
            <a:off x="4953000" y="2057400"/>
            <a:ext cx="1600200" cy="9525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7" idx="3"/>
            <a:endCxn id="16" idx="2"/>
          </p:cNvCxnSpPr>
          <p:nvPr/>
        </p:nvCxnSpPr>
        <p:spPr bwMode="auto">
          <a:xfrm>
            <a:off x="4953000" y="3009900"/>
            <a:ext cx="381000" cy="1905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12" idx="3"/>
            <a:endCxn id="16" idx="7"/>
          </p:cNvCxnSpPr>
          <p:nvPr/>
        </p:nvCxnSpPr>
        <p:spPr bwMode="auto">
          <a:xfrm flipH="1">
            <a:off x="6244571" y="2434571"/>
            <a:ext cx="464858" cy="388658"/>
          </a:xfrm>
          <a:prstGeom prst="straightConnector1">
            <a:avLst/>
          </a:prstGeom>
          <a:solidFill>
            <a:schemeClr val="accent1"/>
          </a:solidFill>
          <a:ln w="38100" cap="flat" cmpd="dbl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2" idx="5"/>
            <a:endCxn id="17" idx="1"/>
          </p:cNvCxnSpPr>
          <p:nvPr/>
        </p:nvCxnSpPr>
        <p:spPr bwMode="auto">
          <a:xfrm>
            <a:off x="7463771" y="2434571"/>
            <a:ext cx="464858" cy="388658"/>
          </a:xfrm>
          <a:prstGeom prst="straightConnector1">
            <a:avLst/>
          </a:prstGeom>
          <a:solidFill>
            <a:schemeClr val="accent1"/>
          </a:solidFill>
          <a:ln w="38100" cap="flat" cmpd="dbl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Cloud Callout 60"/>
          <p:cNvSpPr/>
          <p:nvPr/>
        </p:nvSpPr>
        <p:spPr bwMode="auto">
          <a:xfrm>
            <a:off x="6553200" y="3505200"/>
            <a:ext cx="1295400" cy="685800"/>
          </a:xfrm>
          <a:prstGeom prst="cloudCallout">
            <a:avLst>
              <a:gd name="adj1" fmla="val -6794"/>
              <a:gd name="adj2" fmla="val -17349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</a:rPr>
              <a:t>ActiveMQ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</a:endParaRPr>
          </a:p>
        </p:txBody>
      </p:sp>
      <p:cxnSp>
        <p:nvCxnSpPr>
          <p:cNvPr id="66" name="Straight Arrow Connector 65"/>
          <p:cNvCxnSpPr>
            <a:stCxn id="61" idx="0"/>
            <a:endCxn id="9" idx="3"/>
          </p:cNvCxnSpPr>
          <p:nvPr/>
        </p:nvCxnSpPr>
        <p:spPr bwMode="auto">
          <a:xfrm flipH="1" flipV="1">
            <a:off x="4953000" y="3695700"/>
            <a:ext cx="1604218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12" idx="2"/>
            <a:endCxn id="10" idx="3"/>
          </p:cNvCxnSpPr>
          <p:nvPr/>
        </p:nvCxnSpPr>
        <p:spPr bwMode="auto">
          <a:xfrm flipH="1">
            <a:off x="4953000" y="2057400"/>
            <a:ext cx="16002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8" name="Folded Corner 87"/>
          <p:cNvSpPr/>
          <p:nvPr/>
        </p:nvSpPr>
        <p:spPr bwMode="auto">
          <a:xfrm>
            <a:off x="533400" y="2057400"/>
            <a:ext cx="1524000" cy="1905000"/>
          </a:xfrm>
          <a:prstGeom prst="foldedCorner">
            <a:avLst>
              <a:gd name="adj" fmla="val 13406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</a:rPr>
              <a:t>Client application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</a:endParaRPr>
          </a:p>
        </p:txBody>
      </p:sp>
      <p:cxnSp>
        <p:nvCxnSpPr>
          <p:cNvPr id="99" name="Curved Connector 98"/>
          <p:cNvCxnSpPr>
            <a:stCxn id="11" idx="2"/>
            <a:endCxn id="88" idx="2"/>
          </p:cNvCxnSpPr>
          <p:nvPr/>
        </p:nvCxnSpPr>
        <p:spPr bwMode="auto">
          <a:xfrm rot="5400000" flipH="1">
            <a:off x="3810000" y="1447800"/>
            <a:ext cx="762000" cy="5791200"/>
          </a:xfrm>
          <a:prstGeom prst="curvedConnector3">
            <a:avLst>
              <a:gd name="adj1" fmla="val -3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oval" w="med" len="sm"/>
            <a:tailEnd type="oval"/>
          </a:ln>
          <a:effectLst/>
        </p:spPr>
      </p:cxnSp>
      <p:sp>
        <p:nvSpPr>
          <p:cNvPr id="102" name="TextBox 101"/>
          <p:cNvSpPr txBox="1"/>
          <p:nvPr/>
        </p:nvSpPr>
        <p:spPr>
          <a:xfrm>
            <a:off x="3657600" y="4724400"/>
            <a:ext cx="117264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/>
                <a:cs typeface="Arial"/>
              </a:rPr>
              <a:t>Fedora APIs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3" name="Elbow Connector 2"/>
          <p:cNvCxnSpPr>
            <a:stCxn id="88" idx="3"/>
            <a:endCxn id="10" idx="1"/>
          </p:cNvCxnSpPr>
          <p:nvPr/>
        </p:nvCxnSpPr>
        <p:spPr bwMode="auto">
          <a:xfrm flipV="1">
            <a:off x="2057400" y="2324100"/>
            <a:ext cx="1066800" cy="685800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" name="Elbow Connector 12"/>
          <p:cNvCxnSpPr>
            <a:stCxn id="88" idx="3"/>
            <a:endCxn id="7" idx="1"/>
          </p:cNvCxnSpPr>
          <p:nvPr/>
        </p:nvCxnSpPr>
        <p:spPr bwMode="auto">
          <a:xfrm>
            <a:off x="2057400" y="3009900"/>
            <a:ext cx="1066800" cy="12700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8" name="Elbow Connector 17"/>
          <p:cNvCxnSpPr>
            <a:stCxn id="88" idx="3"/>
            <a:endCxn id="9" idx="1"/>
          </p:cNvCxnSpPr>
          <p:nvPr/>
        </p:nvCxnSpPr>
        <p:spPr bwMode="auto">
          <a:xfrm>
            <a:off x="2057400" y="3009900"/>
            <a:ext cx="1066800" cy="685800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92325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</TotalTime>
  <Words>849</Words>
  <Application>Microsoft Macintosh PowerPoint</Application>
  <PresentationFormat>On-screen Show (4:3)</PresentationFormat>
  <Paragraphs>159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An annotation framework for Fedora </vt:lpstr>
      <vt:lpstr>Textual scholarship at Brown</vt:lpstr>
      <vt:lpstr>The Pico Project</vt:lpstr>
      <vt:lpstr>Giovanni Pico della Mirandola’s 900 Theses (1486)</vt:lpstr>
      <vt:lpstr>PowerPoint Presentation</vt:lpstr>
      <vt:lpstr>PowerPoint Presentation</vt:lpstr>
      <vt:lpstr>PowerPoint Presentation</vt:lpstr>
      <vt:lpstr>Open Annotation Plugin for Fedora</vt:lpstr>
      <vt:lpstr>PowerPoint Presentation</vt:lpstr>
      <vt:lpstr>PowerPoint Presentation</vt:lpstr>
      <vt:lpstr>Create </vt:lpstr>
      <vt:lpstr>Query, Serialize, and Listen</vt:lpstr>
      <vt:lpstr>Repository annotation sandbox</vt:lpstr>
      <vt:lpstr>PowerPoint Presentation</vt:lpstr>
      <vt:lpstr>Unresolved issues</vt:lpstr>
      <vt:lpstr>Thank you</vt:lpstr>
    </vt:vector>
  </TitlesOfParts>
  <Company>brown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Annotating digital texts in the Brown University Library </dc:title>
  <dc:creator>Andew Ashton</dc:creator>
  <cp:lastModifiedBy>Andew Ashton</cp:lastModifiedBy>
  <cp:revision>18</cp:revision>
  <dcterms:created xsi:type="dcterms:W3CDTF">2012-10-31T18:43:10Z</dcterms:created>
  <dcterms:modified xsi:type="dcterms:W3CDTF">2012-11-04T19:57:33Z</dcterms:modified>
</cp:coreProperties>
</file>