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36576000" cy="256032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4176">
          <p15:clr>
            <a:srgbClr val="A4A3A4"/>
          </p15:clr>
        </p15:guide>
        <p15:guide id="2" pos="1152">
          <p15:clr>
            <a:srgbClr val="A4A3A4"/>
          </p15:clr>
        </p15:guide>
        <p15:guide id="3" pos="15744">
          <p15:clr>
            <a:srgbClr val="A4A3A4"/>
          </p15:clr>
        </p15:guide>
        <p15:guide id="4" pos="7296">
          <p15:clr>
            <a:srgbClr val="A4A3A4"/>
          </p15:clr>
        </p15:guide>
        <p15:guide id="5" pos="8448">
          <p15:clr>
            <a:srgbClr val="A4A3A4"/>
          </p15:clr>
        </p15:guide>
        <p15:guide id="6" pos="14592">
          <p15:clr>
            <a:srgbClr val="A4A3A4"/>
          </p15:clr>
        </p15:guide>
        <p15:guide id="7" pos="21888">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hM22OeHULH89r9lbWGFaJIJ58ee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40" d="100"/>
          <a:sy n="40" d="100"/>
        </p:scale>
        <p:origin x="234" y="-1590"/>
      </p:cViewPr>
      <p:guideLst>
        <p:guide orient="horz" pos="4176"/>
        <p:guide pos="1152"/>
        <p:guide pos="15744"/>
        <p:guide pos="7296"/>
        <p:guide pos="8448"/>
        <p:guide pos="14592"/>
        <p:guide pos="2188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
        <p:cNvGrpSpPr/>
        <p:nvPr/>
      </p:nvGrpSpPr>
      <p:grpSpPr>
        <a:xfrm>
          <a:off x="0" y="0"/>
          <a:ext cx="0" cy="0"/>
          <a:chOff x="0" y="0"/>
          <a:chExt cx="0" cy="0"/>
        </a:xfrm>
      </p:grpSpPr>
      <p:sp>
        <p:nvSpPr>
          <p:cNvPr id="12" name="Google Shape;1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 name="Google Shape;13;p1:notes"/>
          <p:cNvSpPr>
            <a:spLocks noGrp="1" noRot="1" noChangeAspect="1"/>
          </p:cNvSpPr>
          <p:nvPr>
            <p:ph type="sldImg" idx="2"/>
          </p:nvPr>
        </p:nvSpPr>
        <p:spPr>
          <a:xfrm>
            <a:off x="981075" y="685800"/>
            <a:ext cx="48958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p:nvPr/>
        </p:nvSpPr>
        <p:spPr>
          <a:xfrm>
            <a:off x="0" y="-1"/>
            <a:ext cx="36576000" cy="4571999"/>
          </a:xfrm>
          <a:prstGeom prst="rect">
            <a:avLst/>
          </a:prstGeom>
          <a:solidFill>
            <a:srgbClr val="4E362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591"/>
              <a:buFont typeface="Arial"/>
              <a:buNone/>
            </a:pPr>
            <a:endParaRPr sz="6591" b="0" i="0" u="none" strike="noStrike" cap="none">
              <a:solidFill>
                <a:schemeClr val="lt1"/>
              </a:solidFill>
              <a:latin typeface="Calibri"/>
              <a:ea typeface="Calibri"/>
              <a:cs typeface="Calibri"/>
              <a:sym typeface="Calibri"/>
            </a:endParaRPr>
          </a:p>
        </p:txBody>
      </p:sp>
      <p:sp>
        <p:nvSpPr>
          <p:cNvPr id="7" name="Google Shape;7;p2"/>
          <p:cNvSpPr/>
          <p:nvPr/>
        </p:nvSpPr>
        <p:spPr>
          <a:xfrm>
            <a:off x="0" y="0"/>
            <a:ext cx="5486400" cy="4571999"/>
          </a:xfrm>
          <a:prstGeom prst="rect">
            <a:avLst/>
          </a:prstGeom>
          <a:solidFill>
            <a:srgbClr val="ED1C2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591"/>
              <a:buFont typeface="Arial"/>
              <a:buNone/>
            </a:pPr>
            <a:endParaRPr sz="6591" b="0" i="0" u="none" strike="noStrike" cap="none">
              <a:solidFill>
                <a:schemeClr val="lt1"/>
              </a:solidFill>
              <a:latin typeface="Calibri"/>
              <a:ea typeface="Calibri"/>
              <a:cs typeface="Calibri"/>
              <a:sym typeface="Calibri"/>
            </a:endParaRPr>
          </a:p>
        </p:txBody>
      </p:sp>
      <p:pic>
        <p:nvPicPr>
          <p:cNvPr id="8" name="Google Shape;8;p2"/>
          <p:cNvPicPr preferRelativeResize="0"/>
          <p:nvPr/>
        </p:nvPicPr>
        <p:blipFill rotWithShape="1">
          <a:blip r:embed="rId3">
            <a:alphaModFix/>
          </a:blip>
          <a:srcRect/>
          <a:stretch/>
        </p:blipFill>
        <p:spPr>
          <a:xfrm>
            <a:off x="850232" y="379106"/>
            <a:ext cx="3698926" cy="3894465"/>
          </a:xfrm>
          <a:prstGeom prst="rect">
            <a:avLst/>
          </a:prstGeom>
          <a:noFill/>
          <a:ln>
            <a:noFill/>
          </a:ln>
        </p:spPr>
      </p:pic>
      <p:sp>
        <p:nvSpPr>
          <p:cNvPr id="9" name="Google Shape;9;p2"/>
          <p:cNvSpPr txBox="1">
            <a:spLocks noGrp="1"/>
          </p:cNvSpPr>
          <p:nvPr>
            <p:ph type="ftr" idx="11"/>
          </p:nvPr>
        </p:nvSpPr>
        <p:spPr>
          <a:xfrm>
            <a:off x="12115800" y="23729950"/>
            <a:ext cx="12344400" cy="1363663"/>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6591"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6591"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6591"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6591"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6591"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6591"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6591"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6591"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
        <p:cNvGrpSpPr/>
        <p:nvPr/>
      </p:nvGrpSpPr>
      <p:grpSpPr>
        <a:xfrm>
          <a:off x="0" y="0"/>
          <a:ext cx="0" cy="0"/>
          <a:chOff x="0" y="0"/>
          <a:chExt cx="0" cy="0"/>
        </a:xfrm>
      </p:grpSpPr>
      <p:sp>
        <p:nvSpPr>
          <p:cNvPr id="15" name="Google Shape;15;p1"/>
          <p:cNvSpPr/>
          <p:nvPr/>
        </p:nvSpPr>
        <p:spPr>
          <a:xfrm>
            <a:off x="1371600" y="5486400"/>
            <a:ext cx="10671000" cy="5773500"/>
          </a:xfrm>
          <a:prstGeom prst="rect">
            <a:avLst/>
          </a:prstGeom>
          <a:solidFill>
            <a:srgbClr val="4E3629">
              <a:alpha val="9411"/>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591"/>
              <a:buFont typeface="Arial"/>
              <a:buNone/>
            </a:pPr>
            <a:endParaRPr sz="6591" b="0" i="0" u="none" strike="noStrike" cap="none">
              <a:solidFill>
                <a:schemeClr val="lt1"/>
              </a:solidFill>
              <a:latin typeface="Calibri"/>
              <a:ea typeface="Calibri"/>
              <a:cs typeface="Calibri"/>
              <a:sym typeface="Calibri"/>
            </a:endParaRPr>
          </a:p>
        </p:txBody>
      </p:sp>
      <p:sp>
        <p:nvSpPr>
          <p:cNvPr id="16" name="Google Shape;16;p1"/>
          <p:cNvSpPr txBox="1"/>
          <p:nvPr/>
        </p:nvSpPr>
        <p:spPr>
          <a:xfrm>
            <a:off x="7315200" y="3125176"/>
            <a:ext cx="27432000" cy="1051431"/>
          </a:xfrm>
          <a:prstGeom prst="rect">
            <a:avLst/>
          </a:prstGeom>
          <a:noFill/>
          <a:ln>
            <a:noFill/>
          </a:ln>
        </p:spPr>
        <p:txBody>
          <a:bodyPr spcFirstLastPara="1" wrap="square" lIns="0" tIns="0" rIns="0" bIns="0" anchor="t" anchorCtr="0">
            <a:normAutofit/>
          </a:bodyPr>
          <a:lstStyle/>
          <a:p>
            <a:pPr marL="0" marR="0" lvl="0" indent="0" algn="l" rtl="0">
              <a:lnSpc>
                <a:spcPct val="100000"/>
              </a:lnSpc>
              <a:spcBef>
                <a:spcPts val="600"/>
              </a:spcBef>
              <a:spcAft>
                <a:spcPts val="0"/>
              </a:spcAft>
              <a:buClr>
                <a:schemeClr val="lt1"/>
              </a:buClr>
              <a:buSzPts val="2500"/>
              <a:buFont typeface="Arial"/>
              <a:buNone/>
            </a:pPr>
            <a:r>
              <a:rPr lang="en-US" sz="2900">
                <a:solidFill>
                  <a:schemeClr val="lt1"/>
                </a:solidFill>
              </a:rPr>
              <a:t>Yanchen Liu, BS, Thomas Bayer, MD</a:t>
            </a:r>
            <a:endParaRPr sz="2900">
              <a:solidFill>
                <a:schemeClr val="lt1"/>
              </a:solidFill>
            </a:endParaRPr>
          </a:p>
          <a:p>
            <a:pPr marL="0" marR="0" lvl="0" indent="0" algn="l" rtl="0">
              <a:lnSpc>
                <a:spcPct val="100000"/>
              </a:lnSpc>
              <a:spcBef>
                <a:spcPts val="600"/>
              </a:spcBef>
              <a:spcAft>
                <a:spcPts val="0"/>
              </a:spcAft>
              <a:buClr>
                <a:schemeClr val="lt1"/>
              </a:buClr>
              <a:buSzPts val="2500"/>
              <a:buFont typeface="Arial"/>
              <a:buNone/>
            </a:pPr>
            <a:r>
              <a:rPr lang="en-US" sz="2900">
                <a:solidFill>
                  <a:schemeClr val="lt1"/>
                </a:solidFill>
              </a:rPr>
              <a:t>Lifespan, Brown Medicine</a:t>
            </a:r>
            <a:endParaRPr sz="2900">
              <a:solidFill>
                <a:schemeClr val="lt1"/>
              </a:solidFill>
            </a:endParaRPr>
          </a:p>
        </p:txBody>
      </p:sp>
      <p:sp>
        <p:nvSpPr>
          <p:cNvPr id="17" name="Google Shape;17;p1"/>
          <p:cNvSpPr txBox="1"/>
          <p:nvPr/>
        </p:nvSpPr>
        <p:spPr>
          <a:xfrm>
            <a:off x="7315200" y="685800"/>
            <a:ext cx="27432000" cy="2152200"/>
          </a:xfrm>
          <a:prstGeom prst="rect">
            <a:avLst/>
          </a:prstGeom>
          <a:noFill/>
          <a:ln>
            <a:noFill/>
          </a:ln>
        </p:spPr>
        <p:txBody>
          <a:bodyPr spcFirstLastPara="1" wrap="square" lIns="0" tIns="0" rIns="0" bIns="0" anchor="t" anchorCtr="0">
            <a:normAutofit lnSpcReduction="10000"/>
          </a:bodyPr>
          <a:lstStyle/>
          <a:p>
            <a:pPr marL="0" marR="0" lvl="0" indent="0" algn="l" rtl="0">
              <a:lnSpc>
                <a:spcPct val="100000"/>
              </a:lnSpc>
              <a:spcBef>
                <a:spcPts val="0"/>
              </a:spcBef>
              <a:spcAft>
                <a:spcPts val="0"/>
              </a:spcAft>
              <a:buClr>
                <a:schemeClr val="lt1"/>
              </a:buClr>
              <a:buSzPts val="7200"/>
              <a:buFont typeface="Arial"/>
              <a:buNone/>
            </a:pPr>
            <a:r>
              <a:rPr lang="en-US" sz="7200" b="1">
                <a:solidFill>
                  <a:schemeClr val="lt1"/>
                </a:solidFill>
              </a:rPr>
              <a:t>Alzheimer's Disease Diagnosis and Monitoring Through Digital Biomarkers</a:t>
            </a:r>
            <a:endParaRPr sz="1400" b="0" i="0" u="none" strike="noStrike" cap="none">
              <a:solidFill>
                <a:srgbClr val="000000"/>
              </a:solidFill>
              <a:latin typeface="Arial"/>
              <a:ea typeface="Arial"/>
              <a:cs typeface="Arial"/>
              <a:sym typeface="Arial"/>
            </a:endParaRPr>
          </a:p>
        </p:txBody>
      </p:sp>
      <p:cxnSp>
        <p:nvCxnSpPr>
          <p:cNvPr id="18" name="Google Shape;18;p1"/>
          <p:cNvCxnSpPr/>
          <p:nvPr/>
        </p:nvCxnSpPr>
        <p:spPr>
          <a:xfrm>
            <a:off x="1826514" y="6629400"/>
            <a:ext cx="9756648" cy="0"/>
          </a:xfrm>
          <a:prstGeom prst="straightConnector1">
            <a:avLst/>
          </a:prstGeom>
          <a:noFill/>
          <a:ln w="38100" cap="flat" cmpd="sng">
            <a:solidFill>
              <a:srgbClr val="ED1C24"/>
            </a:solidFill>
            <a:prstDash val="solid"/>
            <a:round/>
            <a:headEnd type="none" w="sm" len="sm"/>
            <a:tailEnd type="none" w="sm" len="sm"/>
          </a:ln>
        </p:spPr>
      </p:cxnSp>
      <p:sp>
        <p:nvSpPr>
          <p:cNvPr id="19" name="Google Shape;19;p1"/>
          <p:cNvSpPr txBox="1"/>
          <p:nvPr/>
        </p:nvSpPr>
        <p:spPr>
          <a:xfrm>
            <a:off x="1831086" y="5486400"/>
            <a:ext cx="9756648" cy="1068497"/>
          </a:xfrm>
          <a:prstGeom prst="rect">
            <a:avLst/>
          </a:prstGeom>
          <a:noFill/>
          <a:ln>
            <a:noFill/>
          </a:ln>
        </p:spPr>
        <p:txBody>
          <a:bodyPr spcFirstLastPara="1" wrap="square" lIns="0" tIns="0" rIns="0" bIns="0" anchor="b" anchorCtr="0">
            <a:normAutofit fontScale="97500"/>
          </a:bodyPr>
          <a:lstStyle/>
          <a:p>
            <a:pPr marL="0" marR="0" lvl="0" indent="0" algn="l" rtl="0">
              <a:lnSpc>
                <a:spcPct val="100000"/>
              </a:lnSpc>
              <a:spcBef>
                <a:spcPts val="0"/>
              </a:spcBef>
              <a:spcAft>
                <a:spcPts val="0"/>
              </a:spcAft>
              <a:buClr>
                <a:srgbClr val="4E3629"/>
              </a:buClr>
              <a:buSzPct val="100000"/>
              <a:buFont typeface="Arial"/>
              <a:buNone/>
            </a:pPr>
            <a:r>
              <a:rPr lang="en-US" sz="5400" b="1" i="0" u="none" strike="noStrike" cap="none">
                <a:solidFill>
                  <a:srgbClr val="4E3629"/>
                </a:solidFill>
                <a:latin typeface="Arial"/>
                <a:ea typeface="Arial"/>
                <a:cs typeface="Arial"/>
                <a:sym typeface="Arial"/>
              </a:rPr>
              <a:t>Overview</a:t>
            </a:r>
            <a:endParaRPr sz="1400" b="0" i="0" u="none" strike="noStrike" cap="none">
              <a:solidFill>
                <a:srgbClr val="000000"/>
              </a:solidFill>
              <a:latin typeface="Arial"/>
              <a:ea typeface="Arial"/>
              <a:cs typeface="Arial"/>
              <a:sym typeface="Arial"/>
            </a:endParaRPr>
          </a:p>
        </p:txBody>
      </p:sp>
      <p:sp>
        <p:nvSpPr>
          <p:cNvPr id="20" name="Google Shape;20;p1"/>
          <p:cNvSpPr/>
          <p:nvPr/>
        </p:nvSpPr>
        <p:spPr>
          <a:xfrm>
            <a:off x="1826525" y="7021675"/>
            <a:ext cx="9756600" cy="3051300"/>
          </a:xfrm>
          <a:prstGeom prst="rect">
            <a:avLst/>
          </a:prstGeom>
          <a:noFill/>
          <a:ln>
            <a:noFill/>
          </a:ln>
        </p:spPr>
        <p:txBody>
          <a:bodyPr spcFirstLastPara="1" wrap="square" lIns="0" tIns="0" rIns="0" bIns="0" anchor="t" anchorCtr="0">
            <a:noAutofit/>
          </a:bodyPr>
          <a:lstStyle/>
          <a:p>
            <a:pPr marL="0" marR="0" lvl="0" indent="457200" algn="l" rtl="0">
              <a:lnSpc>
                <a:spcPct val="100000"/>
              </a:lnSpc>
              <a:spcBef>
                <a:spcPts val="0"/>
              </a:spcBef>
              <a:spcAft>
                <a:spcPts val="0"/>
              </a:spcAft>
              <a:buClr>
                <a:srgbClr val="000000"/>
              </a:buClr>
              <a:buSzPts val="3200"/>
              <a:buFont typeface="Arial"/>
              <a:buNone/>
            </a:pPr>
            <a:r>
              <a:rPr lang="en-US" sz="3200" b="1">
                <a:solidFill>
                  <a:srgbClr val="4E3629"/>
                </a:solidFill>
              </a:rPr>
              <a:t>With Digital Biomarkers we are investigating whether it is possible to diagnose and monitor the development of Alzheimer's disease through Digital Biomarkers. The current study was conducted by having older adults use the LifeBio Brain mobile app to gather information and establish the usability of the LifeBio Brain mobile app.</a:t>
            </a:r>
            <a:endParaRPr sz="1400" b="0" i="0" u="none" strike="noStrike" cap="none">
              <a:solidFill>
                <a:srgbClr val="000000"/>
              </a:solidFill>
              <a:latin typeface="Arial"/>
              <a:ea typeface="Arial"/>
              <a:cs typeface="Arial"/>
              <a:sym typeface="Arial"/>
            </a:endParaRPr>
          </a:p>
        </p:txBody>
      </p:sp>
      <p:cxnSp>
        <p:nvCxnSpPr>
          <p:cNvPr id="21" name="Google Shape;21;p1"/>
          <p:cNvCxnSpPr/>
          <p:nvPr/>
        </p:nvCxnSpPr>
        <p:spPr>
          <a:xfrm>
            <a:off x="1817370" y="12801600"/>
            <a:ext cx="9756600" cy="0"/>
          </a:xfrm>
          <a:prstGeom prst="straightConnector1">
            <a:avLst/>
          </a:prstGeom>
          <a:noFill/>
          <a:ln w="38100" cap="flat" cmpd="sng">
            <a:solidFill>
              <a:srgbClr val="ED1C24"/>
            </a:solidFill>
            <a:prstDash val="solid"/>
            <a:round/>
            <a:headEnd type="none" w="sm" len="sm"/>
            <a:tailEnd type="none" w="sm" len="sm"/>
          </a:ln>
        </p:spPr>
      </p:cxnSp>
      <p:sp>
        <p:nvSpPr>
          <p:cNvPr id="22" name="Google Shape;22;p1"/>
          <p:cNvSpPr txBox="1"/>
          <p:nvPr/>
        </p:nvSpPr>
        <p:spPr>
          <a:xfrm>
            <a:off x="1817370" y="11812693"/>
            <a:ext cx="9756600" cy="914400"/>
          </a:xfrm>
          <a:prstGeom prst="rect">
            <a:avLst/>
          </a:prstGeom>
          <a:noFill/>
          <a:ln>
            <a:noFill/>
          </a:ln>
        </p:spPr>
        <p:txBody>
          <a:bodyPr spcFirstLastPara="1" wrap="square" lIns="0" tIns="0" rIns="0" bIns="0" anchor="b" anchorCtr="0">
            <a:normAutofit fontScale="97500"/>
          </a:bodyPr>
          <a:lstStyle/>
          <a:p>
            <a:pPr marL="0" marR="0" lvl="0" indent="0" algn="l" rtl="0">
              <a:lnSpc>
                <a:spcPct val="100000"/>
              </a:lnSpc>
              <a:spcBef>
                <a:spcPts val="0"/>
              </a:spcBef>
              <a:spcAft>
                <a:spcPts val="0"/>
              </a:spcAft>
              <a:buClr>
                <a:srgbClr val="4E3629"/>
              </a:buClr>
              <a:buSzPct val="100000"/>
              <a:buFont typeface="Arial"/>
              <a:buNone/>
            </a:pPr>
            <a:r>
              <a:rPr lang="en-US" sz="5400" b="1" i="0" u="none" strike="noStrike" cap="none">
                <a:solidFill>
                  <a:srgbClr val="4E3629"/>
                </a:solidFill>
                <a:latin typeface="Arial"/>
                <a:ea typeface="Arial"/>
                <a:cs typeface="Arial"/>
                <a:sym typeface="Arial"/>
              </a:rPr>
              <a:t>Background</a:t>
            </a:r>
            <a:endParaRPr sz="1400" b="0" i="0" u="none" strike="noStrike" cap="none">
              <a:solidFill>
                <a:srgbClr val="000000"/>
              </a:solidFill>
              <a:latin typeface="Arial"/>
              <a:ea typeface="Arial"/>
              <a:cs typeface="Arial"/>
              <a:sym typeface="Arial"/>
            </a:endParaRPr>
          </a:p>
        </p:txBody>
      </p:sp>
      <p:sp>
        <p:nvSpPr>
          <p:cNvPr id="23" name="Google Shape;23;p1"/>
          <p:cNvSpPr txBox="1"/>
          <p:nvPr/>
        </p:nvSpPr>
        <p:spPr>
          <a:xfrm>
            <a:off x="1817370" y="13030199"/>
            <a:ext cx="9756600" cy="12163926"/>
          </a:xfrm>
          <a:prstGeom prst="rect">
            <a:avLst/>
          </a:prstGeom>
          <a:noFill/>
          <a:ln>
            <a:noFill/>
          </a:ln>
        </p:spPr>
        <p:txBody>
          <a:bodyPr spcFirstLastPara="1" wrap="square" lIns="0" tIns="0" rIns="0" bIns="0" anchor="t" anchorCtr="0">
            <a:noAutofit/>
          </a:bodyPr>
          <a:lstStyle/>
          <a:p>
            <a:pPr marL="228600" marR="0" lvl="0" indent="-247650" algn="l" rtl="0">
              <a:lnSpc>
                <a:spcPct val="100000"/>
              </a:lnSpc>
              <a:spcBef>
                <a:spcPts val="1200"/>
              </a:spcBef>
              <a:spcAft>
                <a:spcPts val="0"/>
              </a:spcAft>
              <a:buClr>
                <a:schemeClr val="dk1"/>
              </a:buClr>
              <a:buSzPts val="2700"/>
              <a:buFont typeface="Arial"/>
              <a:buChar char="•"/>
            </a:pPr>
            <a:r>
              <a:rPr lang="en-US" sz="2400" dirty="0">
                <a:solidFill>
                  <a:schemeClr val="dk1"/>
                </a:solidFill>
              </a:rPr>
              <a:t>Alzheimer’s Disease (AD) is one of the most common forms of dementia to occur in elderly populations, affecting over 30 million individuals worldwide. As the U.S. elderly population continues to increase, AD incidence rises as well, as there is no neuroprotective therapy or cure. Common symptoms include memory loss, cognitive impairment, disorientation, and psychiatric issues. </a:t>
            </a:r>
            <a:endParaRPr sz="2400" dirty="0">
              <a:solidFill>
                <a:schemeClr val="dk1"/>
              </a:solidFill>
            </a:endParaRPr>
          </a:p>
          <a:p>
            <a:pPr marL="228600" marR="0" lvl="0" indent="-247650" algn="l" rtl="0">
              <a:lnSpc>
                <a:spcPct val="100000"/>
              </a:lnSpc>
              <a:spcBef>
                <a:spcPts val="1200"/>
              </a:spcBef>
              <a:spcAft>
                <a:spcPts val="0"/>
              </a:spcAft>
              <a:buClr>
                <a:schemeClr val="dk1"/>
              </a:buClr>
              <a:buSzPts val="2700"/>
              <a:buChar char="•"/>
            </a:pPr>
            <a:r>
              <a:rPr lang="en-US" sz="2400" dirty="0">
                <a:solidFill>
                  <a:schemeClr val="dk1"/>
                </a:solidFill>
              </a:rPr>
              <a:t>Traditionally, diagnosis is achieved through a combination of clinical criteria such as neurological examination, mental status tests &amp; brain </a:t>
            </a:r>
            <a:r>
              <a:rPr lang="en-US" sz="2400" dirty="0" err="1">
                <a:solidFill>
                  <a:schemeClr val="dk1"/>
                </a:solidFill>
              </a:rPr>
              <a:t>imaging.However</a:t>
            </a:r>
            <a:r>
              <a:rPr lang="en-US" sz="2400" dirty="0">
                <a:solidFill>
                  <a:schemeClr val="dk1"/>
                </a:solidFill>
              </a:rPr>
              <a:t>, these strategies are challenging for detection of early AD or patients with mild symptoms, specifically during the mild cognitive impairment (MCI) stage.</a:t>
            </a:r>
            <a:endParaRPr sz="2400" dirty="0">
              <a:solidFill>
                <a:schemeClr val="dk1"/>
              </a:solidFill>
            </a:endParaRPr>
          </a:p>
          <a:p>
            <a:pPr marL="228600" marR="0" lvl="0" indent="-247650" algn="l" rtl="0">
              <a:lnSpc>
                <a:spcPct val="100000"/>
              </a:lnSpc>
              <a:spcBef>
                <a:spcPts val="1200"/>
              </a:spcBef>
              <a:spcAft>
                <a:spcPts val="0"/>
              </a:spcAft>
              <a:buClr>
                <a:schemeClr val="dk1"/>
              </a:buClr>
              <a:buSzPts val="2700"/>
              <a:buChar char="•"/>
            </a:pPr>
            <a:r>
              <a:rPr lang="en-US" sz="2400" dirty="0">
                <a:solidFill>
                  <a:schemeClr val="dk1"/>
                </a:solidFill>
              </a:rPr>
              <a:t>Traditional metrics for tracking cognition and memory symptoms include diaries and questionnaires such as the Alzheimer’s Disease Assessment Scale cognitive subscale (ADAS-Cog) (ADAS), Mini-Mental State Exam (MMSE), Mini-Cog test, and Self-Administered </a:t>
            </a:r>
            <a:r>
              <a:rPr lang="en-US" sz="2400" dirty="0" err="1">
                <a:solidFill>
                  <a:schemeClr val="dk1"/>
                </a:solidFill>
              </a:rPr>
              <a:t>Gerocognitive</a:t>
            </a:r>
            <a:r>
              <a:rPr lang="en-US" sz="2400" dirty="0">
                <a:solidFill>
                  <a:schemeClr val="dk1"/>
                </a:solidFill>
              </a:rPr>
              <a:t> Examination (SAGE). these tools, have not been effective in differentiating a key phase of AD, mild cognitive impairment (MCI)</a:t>
            </a:r>
          </a:p>
          <a:p>
            <a:pPr marL="228600" lvl="0" indent="-247650" algn="l" rtl="0">
              <a:spcBef>
                <a:spcPts val="1200"/>
              </a:spcBef>
              <a:spcAft>
                <a:spcPts val="0"/>
              </a:spcAft>
              <a:buClr>
                <a:schemeClr val="dk1"/>
              </a:buClr>
              <a:buSzPts val="2700"/>
              <a:buChar char="•"/>
            </a:pPr>
            <a:r>
              <a:rPr lang="en-US" altLang="zh-CN" sz="2400" dirty="0">
                <a:solidFill>
                  <a:schemeClr val="dk1"/>
                </a:solidFill>
              </a:rPr>
              <a:t>The MCI phase of AD is critical for two reasons: </a:t>
            </a:r>
          </a:p>
          <a:p>
            <a:pPr marL="914400" lvl="1" indent="-400050" algn="l" rtl="0">
              <a:spcBef>
                <a:spcPts val="1200"/>
              </a:spcBef>
              <a:spcAft>
                <a:spcPts val="0"/>
              </a:spcAft>
              <a:buClr>
                <a:schemeClr val="dk1"/>
              </a:buClr>
              <a:buSzPts val="2700"/>
              <a:buChar char="○"/>
            </a:pPr>
            <a:r>
              <a:rPr lang="en-US" altLang="zh-CN" sz="2400" dirty="0">
                <a:solidFill>
                  <a:schemeClr val="dk1"/>
                </a:solidFill>
              </a:rPr>
              <a:t>First, it is the first stage in which external symptoms become mildly evident, and it is at this stage that the prognosis of patients can be improved by screening tools that are found. </a:t>
            </a:r>
          </a:p>
          <a:p>
            <a:pPr marL="914400" lvl="1" indent="-400050" algn="l" rtl="0">
              <a:spcBef>
                <a:spcPts val="1200"/>
              </a:spcBef>
              <a:spcAft>
                <a:spcPts val="0"/>
              </a:spcAft>
              <a:buClr>
                <a:schemeClr val="dk1"/>
              </a:buClr>
              <a:buSzPts val="2700"/>
              <a:buChar char="○"/>
            </a:pPr>
            <a:r>
              <a:rPr lang="en-US" altLang="zh-CN" sz="2400" dirty="0">
                <a:solidFill>
                  <a:schemeClr val="dk1"/>
                </a:solidFill>
              </a:rPr>
              <a:t>Second, many clinical trials target this stage of AD because it occurs early in AD, where brain atrophy may be limited and neuroprotective interventions can have a significant impact on patients before the disease progresses.</a:t>
            </a:r>
          </a:p>
          <a:p>
            <a:pPr marL="228600" indent="-247650">
              <a:spcBef>
                <a:spcPts val="1200"/>
              </a:spcBef>
              <a:buClr>
                <a:schemeClr val="dk1"/>
              </a:buClr>
              <a:buSzPts val="2700"/>
              <a:buFont typeface="Arial"/>
              <a:buChar char="•"/>
            </a:pPr>
            <a:r>
              <a:rPr lang="en-US" altLang="zh-CN" sz="2400" dirty="0">
                <a:solidFill>
                  <a:schemeClr val="dk1"/>
                </a:solidFill>
              </a:rPr>
              <a:t>Therefore, there is an urgent need for an easily accessible, inexpensive and simple to administer digital biomarker assessment that can both detect MCI in AD and determine the progression of AD at a more advanced stage.</a:t>
            </a:r>
          </a:p>
          <a:p>
            <a:pPr marL="228600" marR="0" lvl="0" indent="-247650" algn="l" rtl="0">
              <a:lnSpc>
                <a:spcPct val="100000"/>
              </a:lnSpc>
              <a:spcBef>
                <a:spcPts val="1200"/>
              </a:spcBef>
              <a:spcAft>
                <a:spcPts val="0"/>
              </a:spcAft>
              <a:buClr>
                <a:schemeClr val="dk1"/>
              </a:buClr>
              <a:buSzPts val="2700"/>
              <a:buChar char="•"/>
            </a:pPr>
            <a:endParaRPr sz="2400" dirty="0">
              <a:solidFill>
                <a:schemeClr val="dk1"/>
              </a:solidFill>
            </a:endParaRPr>
          </a:p>
        </p:txBody>
      </p:sp>
      <p:sp>
        <p:nvSpPr>
          <p:cNvPr id="24" name="Google Shape;24;p1"/>
          <p:cNvSpPr txBox="1"/>
          <p:nvPr/>
        </p:nvSpPr>
        <p:spPr>
          <a:xfrm>
            <a:off x="12953333" y="5666868"/>
            <a:ext cx="9756600" cy="914400"/>
          </a:xfrm>
          <a:prstGeom prst="rect">
            <a:avLst/>
          </a:prstGeom>
          <a:noFill/>
          <a:ln>
            <a:noFill/>
          </a:ln>
        </p:spPr>
        <p:txBody>
          <a:bodyPr spcFirstLastPara="1" wrap="square" lIns="0" tIns="0" rIns="0" bIns="0" anchor="b" anchorCtr="0">
            <a:normAutofit/>
          </a:bodyPr>
          <a:lstStyle/>
          <a:p>
            <a:pPr marL="0" marR="0" lvl="0" indent="0" algn="l" rtl="0">
              <a:lnSpc>
                <a:spcPct val="100000"/>
              </a:lnSpc>
              <a:spcBef>
                <a:spcPts val="0"/>
              </a:spcBef>
              <a:spcAft>
                <a:spcPts val="0"/>
              </a:spcAft>
              <a:buClr>
                <a:srgbClr val="4E3629"/>
              </a:buClr>
              <a:buSzPts val="5400"/>
              <a:buFont typeface="Arial"/>
              <a:buNone/>
            </a:pPr>
            <a:r>
              <a:rPr lang="en-US" sz="5400" b="1" dirty="0">
                <a:solidFill>
                  <a:srgbClr val="4E3629"/>
                </a:solidFill>
              </a:rPr>
              <a:t>Goal of the Study</a:t>
            </a:r>
            <a:endParaRPr sz="1400" b="0" i="0" u="none" strike="noStrike" cap="none" dirty="0">
              <a:solidFill>
                <a:srgbClr val="000000"/>
              </a:solidFill>
              <a:latin typeface="Arial"/>
              <a:ea typeface="Arial"/>
              <a:cs typeface="Arial"/>
              <a:sym typeface="Arial"/>
            </a:endParaRPr>
          </a:p>
        </p:txBody>
      </p:sp>
      <p:sp>
        <p:nvSpPr>
          <p:cNvPr id="25" name="Google Shape;25;p1"/>
          <p:cNvSpPr txBox="1"/>
          <p:nvPr/>
        </p:nvSpPr>
        <p:spPr>
          <a:xfrm>
            <a:off x="12953325" y="6974565"/>
            <a:ext cx="9756600" cy="3930300"/>
          </a:xfrm>
          <a:prstGeom prst="rect">
            <a:avLst/>
          </a:prstGeom>
          <a:noFill/>
          <a:ln>
            <a:noFill/>
          </a:ln>
        </p:spPr>
        <p:txBody>
          <a:bodyPr spcFirstLastPara="1" wrap="square" lIns="0" tIns="0" rIns="0" bIns="0" anchor="t" anchorCtr="0">
            <a:noAutofit/>
          </a:bodyPr>
          <a:lstStyle/>
          <a:p>
            <a:pPr marL="457200" marR="0" lvl="0" indent="-247650" algn="l" rtl="0">
              <a:lnSpc>
                <a:spcPct val="100000"/>
              </a:lnSpc>
              <a:spcBef>
                <a:spcPts val="600"/>
              </a:spcBef>
              <a:spcAft>
                <a:spcPts val="0"/>
              </a:spcAft>
              <a:buClr>
                <a:schemeClr val="dk1"/>
              </a:buClr>
              <a:buSzPts val="2700"/>
              <a:buFont typeface="Arial"/>
              <a:buChar char="•"/>
            </a:pPr>
            <a:r>
              <a:rPr lang="en-US" sz="2700">
                <a:solidFill>
                  <a:schemeClr val="dk1"/>
                </a:solidFill>
              </a:rPr>
              <a:t>The goal of the current study is to establish the usability of a mobile application across the cognitive function continuum. This usability study will recruit users across 5 strata of cognitive function, ranging from moderate dementia to unimpaired and asymptomatic. </a:t>
            </a:r>
            <a:endParaRPr sz="2700">
              <a:solidFill>
                <a:schemeClr val="dk1"/>
              </a:solidFill>
            </a:endParaRPr>
          </a:p>
          <a:p>
            <a:pPr marL="457200" marR="0" lvl="0" indent="-247650" algn="l" rtl="0">
              <a:lnSpc>
                <a:spcPct val="100000"/>
              </a:lnSpc>
              <a:spcBef>
                <a:spcPts val="600"/>
              </a:spcBef>
              <a:spcAft>
                <a:spcPts val="0"/>
              </a:spcAft>
              <a:buClr>
                <a:schemeClr val="dk1"/>
              </a:buClr>
              <a:buSzPts val="2700"/>
              <a:buFont typeface="Arial"/>
              <a:buChar char="•"/>
            </a:pPr>
            <a:r>
              <a:rPr lang="en-US" sz="2700">
                <a:solidFill>
                  <a:schemeClr val="dk1"/>
                </a:solidFill>
              </a:rPr>
              <a:t>At this time, the LifeBio Brain mobile app is not intended to diagnose or monitor AD or any other medical condition, and the current study will not evaluate the diagnostic capabilities of the software.</a:t>
            </a:r>
            <a:endParaRPr sz="1700" b="0" i="0" u="none" strike="noStrike" cap="none">
              <a:solidFill>
                <a:srgbClr val="000000"/>
              </a:solidFill>
              <a:latin typeface="Arial"/>
              <a:ea typeface="Arial"/>
              <a:cs typeface="Arial"/>
              <a:sym typeface="Arial"/>
            </a:endParaRPr>
          </a:p>
        </p:txBody>
      </p:sp>
      <p:cxnSp>
        <p:nvCxnSpPr>
          <p:cNvPr id="26" name="Google Shape;26;p1"/>
          <p:cNvCxnSpPr/>
          <p:nvPr/>
        </p:nvCxnSpPr>
        <p:spPr>
          <a:xfrm>
            <a:off x="12953331" y="6634119"/>
            <a:ext cx="9756600" cy="0"/>
          </a:xfrm>
          <a:prstGeom prst="straightConnector1">
            <a:avLst/>
          </a:prstGeom>
          <a:noFill/>
          <a:ln w="38100" cap="flat" cmpd="sng">
            <a:solidFill>
              <a:srgbClr val="ED1C24"/>
            </a:solidFill>
            <a:prstDash val="solid"/>
            <a:round/>
            <a:headEnd type="none" w="sm" len="sm"/>
            <a:tailEnd type="none" w="sm" len="sm"/>
          </a:ln>
        </p:spPr>
      </p:cxnSp>
      <p:cxnSp>
        <p:nvCxnSpPr>
          <p:cNvPr id="27" name="Google Shape;27;p1"/>
          <p:cNvCxnSpPr/>
          <p:nvPr/>
        </p:nvCxnSpPr>
        <p:spPr>
          <a:xfrm>
            <a:off x="24992838" y="6629404"/>
            <a:ext cx="9756600" cy="0"/>
          </a:xfrm>
          <a:prstGeom prst="straightConnector1">
            <a:avLst/>
          </a:prstGeom>
          <a:noFill/>
          <a:ln w="38100" cap="flat" cmpd="sng">
            <a:solidFill>
              <a:srgbClr val="ED1C24"/>
            </a:solidFill>
            <a:prstDash val="solid"/>
            <a:round/>
            <a:headEnd type="none" w="sm" len="sm"/>
            <a:tailEnd type="none" w="sm" len="sm"/>
          </a:ln>
        </p:spPr>
      </p:cxnSp>
      <p:cxnSp>
        <p:nvCxnSpPr>
          <p:cNvPr id="28" name="Google Shape;28;p1"/>
          <p:cNvCxnSpPr/>
          <p:nvPr/>
        </p:nvCxnSpPr>
        <p:spPr>
          <a:xfrm>
            <a:off x="12953315" y="12003768"/>
            <a:ext cx="9756600" cy="0"/>
          </a:xfrm>
          <a:prstGeom prst="straightConnector1">
            <a:avLst/>
          </a:prstGeom>
          <a:noFill/>
          <a:ln w="38100" cap="flat" cmpd="sng">
            <a:solidFill>
              <a:srgbClr val="ED1C24"/>
            </a:solidFill>
            <a:prstDash val="solid"/>
            <a:round/>
            <a:headEnd type="none" w="sm" len="sm"/>
            <a:tailEnd type="none" w="sm" len="sm"/>
          </a:ln>
        </p:spPr>
      </p:cxnSp>
      <p:sp>
        <p:nvSpPr>
          <p:cNvPr id="29" name="Google Shape;29;p1"/>
          <p:cNvSpPr txBox="1"/>
          <p:nvPr/>
        </p:nvSpPr>
        <p:spPr>
          <a:xfrm>
            <a:off x="24992831" y="18169075"/>
            <a:ext cx="9756600" cy="914400"/>
          </a:xfrm>
          <a:prstGeom prst="rect">
            <a:avLst/>
          </a:prstGeom>
          <a:noFill/>
          <a:ln>
            <a:noFill/>
          </a:ln>
        </p:spPr>
        <p:txBody>
          <a:bodyPr spcFirstLastPara="1" wrap="square" lIns="0" tIns="0" rIns="0" bIns="0" anchor="b" anchorCtr="0">
            <a:normAutofit/>
          </a:bodyPr>
          <a:lstStyle/>
          <a:p>
            <a:pPr marL="0" marR="0" lvl="0" indent="0" algn="l" rtl="0">
              <a:lnSpc>
                <a:spcPct val="100000"/>
              </a:lnSpc>
              <a:spcBef>
                <a:spcPts val="0"/>
              </a:spcBef>
              <a:spcAft>
                <a:spcPts val="0"/>
              </a:spcAft>
              <a:buClr>
                <a:srgbClr val="4E3629"/>
              </a:buClr>
              <a:buSzPts val="5400"/>
              <a:buFont typeface="Arial"/>
              <a:buNone/>
            </a:pPr>
            <a:r>
              <a:rPr lang="en-US" sz="5400" b="1">
                <a:solidFill>
                  <a:srgbClr val="4E3629"/>
                </a:solidFill>
              </a:rPr>
              <a:t>Current Progress</a:t>
            </a:r>
            <a:endParaRPr sz="1400" b="0" i="0" u="none" strike="noStrike" cap="none">
              <a:solidFill>
                <a:srgbClr val="000000"/>
              </a:solidFill>
              <a:latin typeface="Arial"/>
              <a:ea typeface="Arial"/>
              <a:cs typeface="Arial"/>
              <a:sym typeface="Arial"/>
            </a:endParaRPr>
          </a:p>
        </p:txBody>
      </p:sp>
      <p:sp>
        <p:nvSpPr>
          <p:cNvPr id="30" name="Google Shape;30;p1"/>
          <p:cNvSpPr txBox="1"/>
          <p:nvPr/>
        </p:nvSpPr>
        <p:spPr>
          <a:xfrm>
            <a:off x="24992825" y="7021676"/>
            <a:ext cx="9756600" cy="10941000"/>
          </a:xfrm>
          <a:prstGeom prst="rect">
            <a:avLst/>
          </a:prstGeom>
          <a:noFill/>
          <a:ln>
            <a:noFill/>
          </a:ln>
        </p:spPr>
        <p:txBody>
          <a:bodyPr spcFirstLastPara="1" wrap="square" lIns="0" tIns="0" rIns="0" bIns="0" anchor="t" anchorCtr="0">
            <a:noAutofit/>
          </a:bodyPr>
          <a:lstStyle/>
          <a:p>
            <a:pPr marL="457200" marR="0" lvl="0" indent="-247650" algn="l" rtl="0">
              <a:lnSpc>
                <a:spcPct val="100000"/>
              </a:lnSpc>
              <a:spcBef>
                <a:spcPts val="600"/>
              </a:spcBef>
              <a:spcAft>
                <a:spcPts val="0"/>
              </a:spcAft>
              <a:buClr>
                <a:schemeClr val="dk1"/>
              </a:buClr>
              <a:buSzPts val="2700"/>
              <a:buChar char="•"/>
            </a:pPr>
            <a:r>
              <a:rPr lang="en-US" sz="2700" dirty="0">
                <a:solidFill>
                  <a:schemeClr val="dk1"/>
                </a:solidFill>
              </a:rPr>
              <a:t>During the first visit, study team members will administer the SLUMS exam to participants</a:t>
            </a:r>
            <a:endParaRPr sz="2700" dirty="0">
              <a:solidFill>
                <a:schemeClr val="dk1"/>
              </a:solidFill>
            </a:endParaRPr>
          </a:p>
          <a:p>
            <a:pPr marL="457200" marR="0" lvl="0" indent="-247650" algn="l" rtl="0">
              <a:lnSpc>
                <a:spcPct val="100000"/>
              </a:lnSpc>
              <a:spcBef>
                <a:spcPts val="600"/>
              </a:spcBef>
              <a:spcAft>
                <a:spcPts val="0"/>
              </a:spcAft>
              <a:buClr>
                <a:schemeClr val="dk1"/>
              </a:buClr>
              <a:buSzPts val="2700"/>
              <a:buChar char="•"/>
            </a:pPr>
            <a:r>
              <a:rPr lang="en-US" sz="2700" dirty="0">
                <a:solidFill>
                  <a:schemeClr val="dk1"/>
                </a:solidFill>
              </a:rPr>
              <a:t>A short training session will be provided to participants to familiarize them with the tools and workflow. </a:t>
            </a:r>
            <a:endParaRPr sz="2700" dirty="0">
              <a:solidFill>
                <a:schemeClr val="dk1"/>
              </a:solidFill>
            </a:endParaRPr>
          </a:p>
          <a:p>
            <a:pPr marL="457200" marR="0" lvl="0" indent="-247650" algn="l" rtl="0">
              <a:lnSpc>
                <a:spcPct val="100000"/>
              </a:lnSpc>
              <a:spcBef>
                <a:spcPts val="600"/>
              </a:spcBef>
              <a:spcAft>
                <a:spcPts val="0"/>
              </a:spcAft>
              <a:buClr>
                <a:schemeClr val="dk1"/>
              </a:buClr>
              <a:buSzPts val="2700"/>
              <a:buChar char="•"/>
            </a:pPr>
            <a:r>
              <a:rPr lang="en-US" sz="2700" dirty="0">
                <a:solidFill>
                  <a:schemeClr val="dk1"/>
                </a:solidFill>
              </a:rPr>
              <a:t>Participants will be provided with a mobile tablet device with the software pre-installed and configured. </a:t>
            </a:r>
            <a:endParaRPr sz="2700" dirty="0">
              <a:solidFill>
                <a:schemeClr val="dk1"/>
              </a:solidFill>
            </a:endParaRPr>
          </a:p>
          <a:p>
            <a:pPr marL="457200" marR="0" lvl="0" indent="-247650" algn="l" rtl="0">
              <a:lnSpc>
                <a:spcPct val="100000"/>
              </a:lnSpc>
              <a:spcBef>
                <a:spcPts val="600"/>
              </a:spcBef>
              <a:spcAft>
                <a:spcPts val="0"/>
              </a:spcAft>
              <a:buClr>
                <a:schemeClr val="dk1"/>
              </a:buClr>
              <a:buSzPts val="2700"/>
              <a:buChar char="•"/>
            </a:pPr>
            <a:r>
              <a:rPr lang="en-US" sz="2700" dirty="0">
                <a:solidFill>
                  <a:schemeClr val="dk1"/>
                </a:solidFill>
              </a:rPr>
              <a:t>Participants will complete the assessment module twice a day (morning and evening) for 5 days, for a total of 10 assessments. Participants may complete the assessments with the assistance of their caregivers. </a:t>
            </a:r>
            <a:endParaRPr sz="2700" dirty="0">
              <a:solidFill>
                <a:schemeClr val="dk1"/>
              </a:solidFill>
            </a:endParaRPr>
          </a:p>
          <a:p>
            <a:pPr marL="457200" marR="0" lvl="0" indent="-247650" algn="l" rtl="0">
              <a:lnSpc>
                <a:spcPct val="100000"/>
              </a:lnSpc>
              <a:spcBef>
                <a:spcPts val="600"/>
              </a:spcBef>
              <a:spcAft>
                <a:spcPts val="0"/>
              </a:spcAft>
              <a:buClr>
                <a:schemeClr val="dk1"/>
              </a:buClr>
              <a:buSzPts val="2700"/>
              <a:buChar char="•"/>
            </a:pPr>
            <a:r>
              <a:rPr lang="en-US" sz="2700" dirty="0">
                <a:solidFill>
                  <a:schemeClr val="dk1"/>
                </a:solidFill>
              </a:rPr>
              <a:t>Each conversation-based assessment will take &lt;15 minutes to complete all components and capture audio, video, and all user input into the app. </a:t>
            </a:r>
            <a:endParaRPr sz="2700" dirty="0">
              <a:solidFill>
                <a:schemeClr val="dk1"/>
              </a:solidFill>
            </a:endParaRPr>
          </a:p>
          <a:p>
            <a:pPr marL="457200" marR="0" lvl="0" indent="-247650" algn="l" rtl="0">
              <a:lnSpc>
                <a:spcPct val="100000"/>
              </a:lnSpc>
              <a:spcBef>
                <a:spcPts val="600"/>
              </a:spcBef>
              <a:spcAft>
                <a:spcPts val="0"/>
              </a:spcAft>
              <a:buClr>
                <a:schemeClr val="dk1"/>
              </a:buClr>
              <a:buSzPts val="2700"/>
              <a:buChar char="•"/>
            </a:pPr>
            <a:r>
              <a:rPr lang="en-US" sz="2700" dirty="0">
                <a:solidFill>
                  <a:schemeClr val="dk1"/>
                </a:solidFill>
              </a:rPr>
              <a:t>Other recorded metrics will include any technical issues that occur. We do not expect to have more than 1 technical issue per participant on average that requires on-site technical support. </a:t>
            </a:r>
            <a:endParaRPr sz="2700" dirty="0">
              <a:solidFill>
                <a:schemeClr val="dk1"/>
              </a:solidFill>
            </a:endParaRPr>
          </a:p>
          <a:p>
            <a:pPr marL="457200" marR="0" lvl="0" indent="-247650" algn="l" rtl="0">
              <a:lnSpc>
                <a:spcPct val="100000"/>
              </a:lnSpc>
              <a:spcBef>
                <a:spcPts val="600"/>
              </a:spcBef>
              <a:spcAft>
                <a:spcPts val="0"/>
              </a:spcAft>
              <a:buClr>
                <a:schemeClr val="dk1"/>
              </a:buClr>
              <a:buSzPts val="2700"/>
              <a:buChar char="•"/>
            </a:pPr>
            <a:r>
              <a:rPr lang="en-US" sz="2700" dirty="0">
                <a:solidFill>
                  <a:schemeClr val="dk1"/>
                </a:solidFill>
              </a:rPr>
              <a:t>The data collected will be transmitted to the </a:t>
            </a:r>
            <a:r>
              <a:rPr lang="en-US" sz="2700" dirty="0" err="1">
                <a:solidFill>
                  <a:schemeClr val="dk1"/>
                </a:solidFill>
              </a:rPr>
              <a:t>LifeBio</a:t>
            </a:r>
            <a:r>
              <a:rPr lang="en-US" sz="2700" dirty="0">
                <a:solidFill>
                  <a:schemeClr val="dk1"/>
                </a:solidFill>
              </a:rPr>
              <a:t> team via encrypted file transfer and/or secure Azure cloud system.</a:t>
            </a:r>
            <a:endParaRPr sz="2700" dirty="0">
              <a:solidFill>
                <a:schemeClr val="dk1"/>
              </a:solidFill>
            </a:endParaRPr>
          </a:p>
          <a:p>
            <a:pPr marL="457200" marR="0" lvl="0" indent="-247650" algn="l" rtl="0">
              <a:lnSpc>
                <a:spcPct val="100000"/>
              </a:lnSpc>
              <a:spcBef>
                <a:spcPts val="600"/>
              </a:spcBef>
              <a:spcAft>
                <a:spcPts val="0"/>
              </a:spcAft>
              <a:buClr>
                <a:schemeClr val="dk1"/>
              </a:buClr>
              <a:buSzPts val="2700"/>
              <a:buChar char="•"/>
            </a:pPr>
            <a:r>
              <a:rPr lang="en-US" sz="2700" dirty="0">
                <a:solidFill>
                  <a:schemeClr val="dk1"/>
                </a:solidFill>
              </a:rPr>
              <a:t>At the end of the study, participants and primary caregivers will complete a usability assessment, which we will use with the System Usability Scale Scores will be grouped from "strongly disagree" to "strongly agree" on a scale of 1-5 and integrate two factors, including usability (8 items) and learnability (2 items).</a:t>
            </a:r>
            <a:endParaRPr sz="2400" dirty="0">
              <a:solidFill>
                <a:schemeClr val="dk1"/>
              </a:solidFill>
            </a:endParaRPr>
          </a:p>
          <a:p>
            <a:pPr marL="457200" marR="0" lvl="0" indent="0" algn="l" rtl="0">
              <a:lnSpc>
                <a:spcPct val="100000"/>
              </a:lnSpc>
              <a:spcBef>
                <a:spcPts val="600"/>
              </a:spcBef>
              <a:spcAft>
                <a:spcPts val="0"/>
              </a:spcAft>
              <a:buClr>
                <a:schemeClr val="dk1"/>
              </a:buClr>
              <a:buSzPts val="1100"/>
              <a:buFont typeface="Arial"/>
              <a:buNone/>
            </a:pPr>
            <a:endParaRPr sz="2400" dirty="0">
              <a:solidFill>
                <a:schemeClr val="dk1"/>
              </a:solidFill>
            </a:endParaRPr>
          </a:p>
          <a:p>
            <a:pPr marL="457200" marR="0" lvl="0" indent="0" algn="l" rtl="0">
              <a:lnSpc>
                <a:spcPct val="100000"/>
              </a:lnSpc>
              <a:spcBef>
                <a:spcPts val="600"/>
              </a:spcBef>
              <a:spcAft>
                <a:spcPts val="0"/>
              </a:spcAft>
              <a:buNone/>
            </a:pPr>
            <a:endParaRPr sz="2400" dirty="0">
              <a:solidFill>
                <a:schemeClr val="dk1"/>
              </a:solidFill>
            </a:endParaRPr>
          </a:p>
        </p:txBody>
      </p:sp>
      <p:sp>
        <p:nvSpPr>
          <p:cNvPr id="32" name="Google Shape;32;p1"/>
          <p:cNvSpPr txBox="1"/>
          <p:nvPr/>
        </p:nvSpPr>
        <p:spPr>
          <a:xfrm>
            <a:off x="12953333" y="11006618"/>
            <a:ext cx="9756600" cy="914400"/>
          </a:xfrm>
          <a:prstGeom prst="rect">
            <a:avLst/>
          </a:prstGeom>
          <a:noFill/>
          <a:ln>
            <a:noFill/>
          </a:ln>
        </p:spPr>
        <p:txBody>
          <a:bodyPr spcFirstLastPara="1" wrap="square" lIns="0" tIns="0" rIns="0" bIns="0" anchor="b" anchorCtr="0">
            <a:normAutofit/>
          </a:bodyPr>
          <a:lstStyle/>
          <a:p>
            <a:pPr marL="0" marR="0" lvl="0" indent="0" algn="l" rtl="0">
              <a:lnSpc>
                <a:spcPct val="100000"/>
              </a:lnSpc>
              <a:spcBef>
                <a:spcPts val="0"/>
              </a:spcBef>
              <a:spcAft>
                <a:spcPts val="0"/>
              </a:spcAft>
              <a:buClr>
                <a:srgbClr val="4E3629"/>
              </a:buClr>
              <a:buSzPts val="5400"/>
              <a:buFont typeface="Arial"/>
              <a:buNone/>
            </a:pPr>
            <a:r>
              <a:rPr lang="en-US" sz="5400" b="1" dirty="0">
                <a:solidFill>
                  <a:srgbClr val="4E3629"/>
                </a:solidFill>
              </a:rPr>
              <a:t> Milestones</a:t>
            </a:r>
            <a:endParaRPr sz="1400" b="0" i="0" u="none" strike="noStrike" cap="none" dirty="0">
              <a:solidFill>
                <a:srgbClr val="000000"/>
              </a:solidFill>
              <a:latin typeface="Arial"/>
              <a:ea typeface="Arial"/>
              <a:cs typeface="Arial"/>
              <a:sym typeface="Arial"/>
            </a:endParaRPr>
          </a:p>
        </p:txBody>
      </p:sp>
      <p:sp>
        <p:nvSpPr>
          <p:cNvPr id="33" name="Google Shape;33;p1"/>
          <p:cNvSpPr/>
          <p:nvPr/>
        </p:nvSpPr>
        <p:spPr>
          <a:xfrm>
            <a:off x="12953200" y="12238918"/>
            <a:ext cx="9756600" cy="1583100"/>
          </a:xfrm>
          <a:prstGeom prst="roundRect">
            <a:avLst>
              <a:gd name="adj" fmla="val 16667"/>
            </a:avLst>
          </a:prstGeom>
          <a:solidFill>
            <a:schemeClr val="accent2">
              <a:lumMod val="20000"/>
              <a:lumOff val="8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2700" b="1"/>
              <a:t>Prototype data capture interface successfully passes technical verification testing per input specifications.</a:t>
            </a:r>
            <a:endParaRPr sz="2700" b="1"/>
          </a:p>
        </p:txBody>
      </p:sp>
      <p:sp>
        <p:nvSpPr>
          <p:cNvPr id="34" name="Google Shape;34;p1"/>
          <p:cNvSpPr/>
          <p:nvPr/>
        </p:nvSpPr>
        <p:spPr>
          <a:xfrm>
            <a:off x="12953325" y="13855418"/>
            <a:ext cx="9756600" cy="1583100"/>
          </a:xfrm>
          <a:prstGeom prst="roundRect">
            <a:avLst>
              <a:gd name="adj" fmla="val 16667"/>
            </a:avLst>
          </a:prstGeom>
          <a:solidFill>
            <a:schemeClr val="accent2">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429780" marR="20610" lvl="0" indent="-228879" algn="ctr" rtl="0">
              <a:lnSpc>
                <a:spcPct val="95786"/>
              </a:lnSpc>
              <a:spcBef>
                <a:spcPts val="1292"/>
              </a:spcBef>
              <a:spcAft>
                <a:spcPts val="0"/>
              </a:spcAft>
              <a:buClr>
                <a:schemeClr val="dk1"/>
              </a:buClr>
              <a:buSzPts val="1100"/>
              <a:buFont typeface="Arial"/>
              <a:buNone/>
            </a:pPr>
            <a:r>
              <a:rPr lang="en-US" sz="2700" b="1"/>
              <a:t>Field usability study with no more than 1 tech issue / user, &gt;80% compliance and usability scores &gt;3</a:t>
            </a:r>
            <a:r>
              <a:rPr lang="en-US" sz="2700" b="1">
                <a:solidFill>
                  <a:schemeClr val="dk1"/>
                </a:solidFill>
              </a:rPr>
              <a:t>.</a:t>
            </a:r>
            <a:endParaRPr sz="2700" b="1"/>
          </a:p>
        </p:txBody>
      </p:sp>
      <p:sp>
        <p:nvSpPr>
          <p:cNvPr id="35" name="Google Shape;35;p1"/>
          <p:cNvSpPr/>
          <p:nvPr/>
        </p:nvSpPr>
        <p:spPr>
          <a:xfrm>
            <a:off x="12953200" y="15502518"/>
            <a:ext cx="9756600" cy="1583100"/>
          </a:xfrm>
          <a:prstGeom prst="roundRect">
            <a:avLst>
              <a:gd name="adj" fmla="val 16667"/>
            </a:avLst>
          </a:prstGeom>
          <a:solidFill>
            <a:schemeClr val="accent2">
              <a:lumMod val="60000"/>
              <a:lumOff val="4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2700" b="1" dirty="0"/>
              <a:t>Intelligent algorithms demonstrate high sensitivity and specificity for staging Alzheimer’s disease. </a:t>
            </a:r>
            <a:endParaRPr sz="2700" b="1" dirty="0"/>
          </a:p>
        </p:txBody>
      </p:sp>
      <p:cxnSp>
        <p:nvCxnSpPr>
          <p:cNvPr id="36" name="Google Shape;36;p1"/>
          <p:cNvCxnSpPr/>
          <p:nvPr/>
        </p:nvCxnSpPr>
        <p:spPr>
          <a:xfrm>
            <a:off x="24992856" y="19289876"/>
            <a:ext cx="9756600" cy="0"/>
          </a:xfrm>
          <a:prstGeom prst="straightConnector1">
            <a:avLst/>
          </a:prstGeom>
          <a:noFill/>
          <a:ln w="38100" cap="flat" cmpd="sng">
            <a:solidFill>
              <a:srgbClr val="ED1C24"/>
            </a:solidFill>
            <a:prstDash val="solid"/>
            <a:round/>
            <a:headEnd type="none" w="sm" len="sm"/>
            <a:tailEnd type="none" w="sm" len="sm"/>
          </a:ln>
        </p:spPr>
      </p:cxnSp>
      <p:sp>
        <p:nvSpPr>
          <p:cNvPr id="37" name="Google Shape;37;p1"/>
          <p:cNvSpPr txBox="1"/>
          <p:nvPr/>
        </p:nvSpPr>
        <p:spPr>
          <a:xfrm>
            <a:off x="24992831" y="5563450"/>
            <a:ext cx="9756600" cy="914400"/>
          </a:xfrm>
          <a:prstGeom prst="rect">
            <a:avLst/>
          </a:prstGeom>
          <a:noFill/>
          <a:ln>
            <a:noFill/>
          </a:ln>
        </p:spPr>
        <p:txBody>
          <a:bodyPr spcFirstLastPara="1" wrap="square" lIns="0" tIns="0" rIns="0" bIns="0" anchor="b" anchorCtr="0">
            <a:normAutofit/>
          </a:bodyPr>
          <a:lstStyle/>
          <a:p>
            <a:pPr marL="0" marR="0" lvl="0" indent="0" algn="l" rtl="0">
              <a:lnSpc>
                <a:spcPct val="100000"/>
              </a:lnSpc>
              <a:spcBef>
                <a:spcPts val="0"/>
              </a:spcBef>
              <a:spcAft>
                <a:spcPts val="0"/>
              </a:spcAft>
              <a:buClr>
                <a:srgbClr val="4E3629"/>
              </a:buClr>
              <a:buSzPts val="5400"/>
              <a:buFont typeface="Arial"/>
              <a:buNone/>
            </a:pPr>
            <a:r>
              <a:rPr lang="en-US" sz="5400" b="1">
                <a:solidFill>
                  <a:srgbClr val="4E3629"/>
                </a:solidFill>
              </a:rPr>
              <a:t>Methods and Procedure</a:t>
            </a:r>
            <a:endParaRPr sz="1400" b="0" i="0" u="none" strike="noStrike" cap="none">
              <a:solidFill>
                <a:srgbClr val="000000"/>
              </a:solidFill>
              <a:latin typeface="Arial"/>
              <a:ea typeface="Arial"/>
              <a:cs typeface="Arial"/>
              <a:sym typeface="Arial"/>
            </a:endParaRPr>
          </a:p>
        </p:txBody>
      </p:sp>
      <p:sp>
        <p:nvSpPr>
          <p:cNvPr id="38" name="Google Shape;38;p1"/>
          <p:cNvSpPr txBox="1"/>
          <p:nvPr/>
        </p:nvSpPr>
        <p:spPr>
          <a:xfrm>
            <a:off x="25002030" y="19674451"/>
            <a:ext cx="9756600" cy="4547368"/>
          </a:xfrm>
          <a:prstGeom prst="rect">
            <a:avLst/>
          </a:prstGeom>
          <a:noFill/>
          <a:ln>
            <a:noFill/>
          </a:ln>
        </p:spPr>
        <p:txBody>
          <a:bodyPr spcFirstLastPara="1" wrap="square" lIns="91425" tIns="91425" rIns="91425" bIns="91425" anchor="t" anchorCtr="0">
            <a:spAutoFit/>
          </a:bodyPr>
          <a:lstStyle/>
          <a:p>
            <a:pPr marL="0" lvl="0" indent="457200" algn="l" rtl="0">
              <a:lnSpc>
                <a:spcPct val="150000"/>
              </a:lnSpc>
              <a:spcBef>
                <a:spcPts val="0"/>
              </a:spcBef>
              <a:spcAft>
                <a:spcPts val="0"/>
              </a:spcAft>
              <a:buNone/>
            </a:pPr>
            <a:r>
              <a:rPr lang="en-US" sz="2700" dirty="0"/>
              <a:t>The project has been successfully approved by the IRB, the study design is complete, Informed consent and Demography Form have been prepared. All the mobile tablets required for the experiments have been prepared and the </a:t>
            </a:r>
            <a:r>
              <a:rPr lang="en-US" sz="2700" dirty="0" err="1"/>
              <a:t>LifeBio</a:t>
            </a:r>
            <a:r>
              <a:rPr lang="en-US" sz="2700" dirty="0"/>
              <a:t> Brain mobile app has been installed. The experimenters are screening potential participants and are waiting for the Brown Medicine's approval of the experimental site is pending.</a:t>
            </a:r>
            <a:endParaRPr sz="2700" dirty="0"/>
          </a:p>
        </p:txBody>
      </p:sp>
      <p:cxnSp>
        <p:nvCxnSpPr>
          <p:cNvPr id="2" name="Google Shape;26;p1">
            <a:extLst>
              <a:ext uri="{FF2B5EF4-FFF2-40B4-BE49-F238E27FC236}">
                <a16:creationId xmlns:a16="http://schemas.microsoft.com/office/drawing/2014/main" id="{CB1642DD-1B48-C328-F736-FE10F40B67D6}"/>
              </a:ext>
            </a:extLst>
          </p:cNvPr>
          <p:cNvCxnSpPr/>
          <p:nvPr/>
        </p:nvCxnSpPr>
        <p:spPr>
          <a:xfrm>
            <a:off x="12953200" y="18145727"/>
            <a:ext cx="9756600" cy="0"/>
          </a:xfrm>
          <a:prstGeom prst="straightConnector1">
            <a:avLst/>
          </a:prstGeom>
          <a:noFill/>
          <a:ln w="38100" cap="flat" cmpd="sng">
            <a:solidFill>
              <a:srgbClr val="ED1C24"/>
            </a:solidFill>
            <a:prstDash val="solid"/>
            <a:round/>
            <a:headEnd type="none" w="sm" len="sm"/>
            <a:tailEnd type="none" w="sm" len="sm"/>
          </a:ln>
        </p:spPr>
      </p:cxnSp>
      <p:sp>
        <p:nvSpPr>
          <p:cNvPr id="3" name="Google Shape;32;p1">
            <a:extLst>
              <a:ext uri="{FF2B5EF4-FFF2-40B4-BE49-F238E27FC236}">
                <a16:creationId xmlns:a16="http://schemas.microsoft.com/office/drawing/2014/main" id="{638D7663-E30B-BAA1-647D-90E66DB4FF47}"/>
              </a:ext>
            </a:extLst>
          </p:cNvPr>
          <p:cNvSpPr txBox="1"/>
          <p:nvPr/>
        </p:nvSpPr>
        <p:spPr>
          <a:xfrm>
            <a:off x="12953200" y="17106146"/>
            <a:ext cx="9756600" cy="914400"/>
          </a:xfrm>
          <a:prstGeom prst="rect">
            <a:avLst/>
          </a:prstGeom>
          <a:noFill/>
          <a:ln>
            <a:noFill/>
          </a:ln>
        </p:spPr>
        <p:txBody>
          <a:bodyPr spcFirstLastPara="1" wrap="square" lIns="0" tIns="0" rIns="0" bIns="0" anchor="b" anchorCtr="0">
            <a:normAutofit/>
          </a:bodyPr>
          <a:lstStyle/>
          <a:p>
            <a:pPr marL="0" marR="0" lvl="0" indent="0" algn="l" rtl="0">
              <a:lnSpc>
                <a:spcPct val="100000"/>
              </a:lnSpc>
              <a:spcBef>
                <a:spcPts val="0"/>
              </a:spcBef>
              <a:spcAft>
                <a:spcPts val="0"/>
              </a:spcAft>
              <a:buClr>
                <a:srgbClr val="4E3629"/>
              </a:buClr>
              <a:buSzPts val="5400"/>
              <a:buFont typeface="Arial"/>
              <a:buNone/>
            </a:pPr>
            <a:r>
              <a:rPr lang="en-US" sz="5400" b="1" dirty="0">
                <a:solidFill>
                  <a:srgbClr val="4E3629"/>
                </a:solidFill>
              </a:rPr>
              <a:t> Flow Diagram</a:t>
            </a:r>
            <a:endParaRPr sz="1400" b="0" i="0" u="none" strike="noStrike" cap="none" dirty="0">
              <a:solidFill>
                <a:srgbClr val="000000"/>
              </a:solidFill>
              <a:latin typeface="Arial"/>
              <a:ea typeface="Arial"/>
              <a:cs typeface="Arial"/>
              <a:sym typeface="Arial"/>
            </a:endParaRPr>
          </a:p>
        </p:txBody>
      </p:sp>
      <p:sp>
        <p:nvSpPr>
          <p:cNvPr id="5" name="流程图: 可选过程 4">
            <a:extLst>
              <a:ext uri="{FF2B5EF4-FFF2-40B4-BE49-F238E27FC236}">
                <a16:creationId xmlns:a16="http://schemas.microsoft.com/office/drawing/2014/main" id="{C703B134-8118-704F-6630-A942316AB297}"/>
              </a:ext>
            </a:extLst>
          </p:cNvPr>
          <p:cNvSpPr/>
          <p:nvPr/>
        </p:nvSpPr>
        <p:spPr>
          <a:xfrm>
            <a:off x="16234910" y="18288143"/>
            <a:ext cx="3193179" cy="977376"/>
          </a:xfrm>
          <a:prstGeom prst="flowChartAlternateProcess">
            <a:avLst/>
          </a:prstGeom>
          <a:solidFill>
            <a:schemeClr val="accent2">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2800" dirty="0">
                <a:solidFill>
                  <a:schemeClr val="tx1"/>
                </a:solidFill>
                <a:cs typeface="Aharoni" panose="020B0604020202020204" pitchFamily="2" charset="-79"/>
              </a:rPr>
              <a:t>Patients in the geriatrics clinic</a:t>
            </a:r>
            <a:endParaRPr lang="zh-CN" altLang="en-US" sz="2800" dirty="0">
              <a:solidFill>
                <a:schemeClr val="tx1"/>
              </a:solidFill>
              <a:cs typeface="Aharoni" panose="020B0604020202020204" pitchFamily="2" charset="-79"/>
            </a:endParaRPr>
          </a:p>
        </p:txBody>
      </p:sp>
      <p:sp>
        <p:nvSpPr>
          <p:cNvPr id="6" name="流程图: 可选过程 5">
            <a:extLst>
              <a:ext uri="{FF2B5EF4-FFF2-40B4-BE49-F238E27FC236}">
                <a16:creationId xmlns:a16="http://schemas.microsoft.com/office/drawing/2014/main" id="{9D120579-BA76-04B6-6C95-760C5B94F30D}"/>
              </a:ext>
            </a:extLst>
          </p:cNvPr>
          <p:cNvSpPr/>
          <p:nvPr/>
        </p:nvSpPr>
        <p:spPr>
          <a:xfrm>
            <a:off x="12953200" y="19646181"/>
            <a:ext cx="3193179" cy="977376"/>
          </a:xfrm>
          <a:prstGeom prst="flowChartAlternateProcess">
            <a:avLst/>
          </a:prstGeom>
          <a:solidFill>
            <a:schemeClr val="accent2">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2800" dirty="0">
                <a:solidFill>
                  <a:schemeClr val="tx1"/>
                </a:solidFill>
                <a:cs typeface="Aharoni" panose="020B0604020202020204" pitchFamily="2" charset="-79"/>
              </a:rPr>
              <a:t>Enrolled</a:t>
            </a:r>
          </a:p>
          <a:p>
            <a:pPr algn="ctr"/>
            <a:r>
              <a:rPr lang="en-US" altLang="zh-CN" sz="2800" dirty="0">
                <a:solidFill>
                  <a:schemeClr val="tx1"/>
                </a:solidFill>
                <a:cs typeface="Aharoni" panose="020B0604020202020204" pitchFamily="2" charset="-79"/>
              </a:rPr>
              <a:t>N = 50</a:t>
            </a:r>
            <a:endParaRPr lang="zh-CN" altLang="en-US" sz="2800" dirty="0"/>
          </a:p>
        </p:txBody>
      </p:sp>
      <p:sp>
        <p:nvSpPr>
          <p:cNvPr id="7" name="流程图: 可选过程 6">
            <a:extLst>
              <a:ext uri="{FF2B5EF4-FFF2-40B4-BE49-F238E27FC236}">
                <a16:creationId xmlns:a16="http://schemas.microsoft.com/office/drawing/2014/main" id="{7F880307-EC31-8130-D746-DBA43795042F}"/>
              </a:ext>
            </a:extLst>
          </p:cNvPr>
          <p:cNvSpPr/>
          <p:nvPr/>
        </p:nvSpPr>
        <p:spPr>
          <a:xfrm>
            <a:off x="19516621" y="19646181"/>
            <a:ext cx="3193179" cy="977376"/>
          </a:xfrm>
          <a:prstGeom prst="flowChartAlternateProcess">
            <a:avLst/>
          </a:prstGeom>
          <a:solidFill>
            <a:schemeClr val="accent2">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2800" dirty="0">
                <a:solidFill>
                  <a:schemeClr val="tx1"/>
                </a:solidFill>
              </a:rPr>
              <a:t>Excluded</a:t>
            </a:r>
            <a:endParaRPr lang="zh-CN" altLang="en-US" sz="2800" dirty="0">
              <a:solidFill>
                <a:schemeClr val="tx1"/>
              </a:solidFill>
            </a:endParaRPr>
          </a:p>
        </p:txBody>
      </p:sp>
      <p:cxnSp>
        <p:nvCxnSpPr>
          <p:cNvPr id="11" name="直接箭头连接符 10">
            <a:extLst>
              <a:ext uri="{FF2B5EF4-FFF2-40B4-BE49-F238E27FC236}">
                <a16:creationId xmlns:a16="http://schemas.microsoft.com/office/drawing/2014/main" id="{66F385FB-C0FB-5A58-5A63-419F41E445C0}"/>
              </a:ext>
            </a:extLst>
          </p:cNvPr>
          <p:cNvCxnSpPr>
            <a:stCxn id="5" idx="2"/>
            <a:endCxn id="6" idx="0"/>
          </p:cNvCxnSpPr>
          <p:nvPr/>
        </p:nvCxnSpPr>
        <p:spPr>
          <a:xfrm flipH="1">
            <a:off x="14549790" y="19265519"/>
            <a:ext cx="3281710" cy="38066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3" name="直接箭头连接符 12">
            <a:extLst>
              <a:ext uri="{FF2B5EF4-FFF2-40B4-BE49-F238E27FC236}">
                <a16:creationId xmlns:a16="http://schemas.microsoft.com/office/drawing/2014/main" id="{1B63D569-C3D4-AB0B-5A4C-CBFE2F190D37}"/>
              </a:ext>
            </a:extLst>
          </p:cNvPr>
          <p:cNvCxnSpPr>
            <a:stCxn id="5" idx="2"/>
            <a:endCxn id="7" idx="0"/>
          </p:cNvCxnSpPr>
          <p:nvPr/>
        </p:nvCxnSpPr>
        <p:spPr>
          <a:xfrm>
            <a:off x="17831500" y="19265519"/>
            <a:ext cx="3281711" cy="38066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67" name="流程图: 可选过程 66">
            <a:extLst>
              <a:ext uri="{FF2B5EF4-FFF2-40B4-BE49-F238E27FC236}">
                <a16:creationId xmlns:a16="http://schemas.microsoft.com/office/drawing/2014/main" id="{30301D63-7BF5-F508-AF1C-60FCAA8440D0}"/>
              </a:ext>
            </a:extLst>
          </p:cNvPr>
          <p:cNvSpPr/>
          <p:nvPr/>
        </p:nvSpPr>
        <p:spPr>
          <a:xfrm>
            <a:off x="14284284" y="20765972"/>
            <a:ext cx="5143800" cy="614746"/>
          </a:xfrm>
          <a:prstGeom prst="flowChartAlternateProcess">
            <a:avLst/>
          </a:prstGeom>
          <a:solidFill>
            <a:schemeClr val="accent2">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2800" dirty="0">
                <a:solidFill>
                  <a:schemeClr val="tx1"/>
                </a:solidFill>
                <a:cs typeface="Aharoni" panose="020B0604020202020204" pitchFamily="2" charset="-79"/>
              </a:rPr>
              <a:t>Cognitively unimpaired N = 10</a:t>
            </a:r>
            <a:endParaRPr lang="zh-CN" altLang="en-US" sz="2800" dirty="0"/>
          </a:p>
        </p:txBody>
      </p:sp>
      <p:cxnSp>
        <p:nvCxnSpPr>
          <p:cNvPr id="68" name="直接箭头连接符 67">
            <a:extLst>
              <a:ext uri="{FF2B5EF4-FFF2-40B4-BE49-F238E27FC236}">
                <a16:creationId xmlns:a16="http://schemas.microsoft.com/office/drawing/2014/main" id="{86776668-169A-13EA-93E6-4A8DD4B6D1F8}"/>
              </a:ext>
            </a:extLst>
          </p:cNvPr>
          <p:cNvCxnSpPr>
            <a:cxnSpLocks/>
            <a:endCxn id="67" idx="1"/>
          </p:cNvCxnSpPr>
          <p:nvPr/>
        </p:nvCxnSpPr>
        <p:spPr>
          <a:xfrm flipV="1">
            <a:off x="13184914" y="21073345"/>
            <a:ext cx="1099370" cy="1705"/>
          </a:xfrm>
          <a:prstGeom prst="straightConnector1">
            <a:avLst/>
          </a:prstGeom>
          <a:ln w="3810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81" name="流程图: 可选过程 80">
            <a:extLst>
              <a:ext uri="{FF2B5EF4-FFF2-40B4-BE49-F238E27FC236}">
                <a16:creationId xmlns:a16="http://schemas.microsoft.com/office/drawing/2014/main" id="{68D84C37-F53B-03AF-3AC3-23761D84D488}"/>
              </a:ext>
            </a:extLst>
          </p:cNvPr>
          <p:cNvSpPr/>
          <p:nvPr/>
        </p:nvSpPr>
        <p:spPr>
          <a:xfrm>
            <a:off x="14284284" y="21463576"/>
            <a:ext cx="5143800" cy="614746"/>
          </a:xfrm>
          <a:prstGeom prst="flowChartAlternateProcess">
            <a:avLst/>
          </a:prstGeom>
          <a:solidFill>
            <a:schemeClr val="accent2">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2800" dirty="0">
                <a:solidFill>
                  <a:schemeClr val="tx1"/>
                </a:solidFill>
                <a:cs typeface="Aharoni" panose="020B0604020202020204" pitchFamily="2" charset="-79"/>
              </a:rPr>
              <a:t>Cognitively impaired N = 10</a:t>
            </a:r>
            <a:endParaRPr lang="zh-CN" altLang="en-US" sz="2800" dirty="0"/>
          </a:p>
        </p:txBody>
      </p:sp>
      <p:cxnSp>
        <p:nvCxnSpPr>
          <p:cNvPr id="82" name="直接箭头连接符 81">
            <a:extLst>
              <a:ext uri="{FF2B5EF4-FFF2-40B4-BE49-F238E27FC236}">
                <a16:creationId xmlns:a16="http://schemas.microsoft.com/office/drawing/2014/main" id="{7DF2DFBF-597E-DD30-8610-D87926F8BFCB}"/>
              </a:ext>
            </a:extLst>
          </p:cNvPr>
          <p:cNvCxnSpPr>
            <a:cxnSpLocks/>
            <a:endCxn id="81" idx="1"/>
          </p:cNvCxnSpPr>
          <p:nvPr/>
        </p:nvCxnSpPr>
        <p:spPr>
          <a:xfrm flipV="1">
            <a:off x="13184914" y="21770949"/>
            <a:ext cx="1099370" cy="1705"/>
          </a:xfrm>
          <a:prstGeom prst="straightConnector1">
            <a:avLst/>
          </a:prstGeom>
          <a:ln w="3810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83" name="流程图: 可选过程 82">
            <a:extLst>
              <a:ext uri="{FF2B5EF4-FFF2-40B4-BE49-F238E27FC236}">
                <a16:creationId xmlns:a16="http://schemas.microsoft.com/office/drawing/2014/main" id="{2C915A3A-E52B-911E-FFCB-55C9472BD015}"/>
              </a:ext>
            </a:extLst>
          </p:cNvPr>
          <p:cNvSpPr/>
          <p:nvPr/>
        </p:nvSpPr>
        <p:spPr>
          <a:xfrm>
            <a:off x="14284284" y="22165395"/>
            <a:ext cx="5143800" cy="614746"/>
          </a:xfrm>
          <a:prstGeom prst="flowChartAlternateProcess">
            <a:avLst/>
          </a:prstGeom>
          <a:solidFill>
            <a:schemeClr val="accent2">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2800" dirty="0">
                <a:solidFill>
                  <a:schemeClr val="tx1"/>
                </a:solidFill>
                <a:cs typeface="Aharoni" panose="020B0604020202020204" pitchFamily="2" charset="-79"/>
              </a:rPr>
              <a:t>MCI N = 10</a:t>
            </a:r>
            <a:endParaRPr lang="zh-CN" altLang="en-US" sz="2800" dirty="0"/>
          </a:p>
        </p:txBody>
      </p:sp>
      <p:cxnSp>
        <p:nvCxnSpPr>
          <p:cNvPr id="84" name="直接箭头连接符 83">
            <a:extLst>
              <a:ext uri="{FF2B5EF4-FFF2-40B4-BE49-F238E27FC236}">
                <a16:creationId xmlns:a16="http://schemas.microsoft.com/office/drawing/2014/main" id="{6AB07786-DB72-53D3-4B00-C14CF7B866E5}"/>
              </a:ext>
            </a:extLst>
          </p:cNvPr>
          <p:cNvCxnSpPr>
            <a:cxnSpLocks/>
            <a:endCxn id="83" idx="1"/>
          </p:cNvCxnSpPr>
          <p:nvPr/>
        </p:nvCxnSpPr>
        <p:spPr>
          <a:xfrm flipV="1">
            <a:off x="13184914" y="22472768"/>
            <a:ext cx="1099370" cy="1705"/>
          </a:xfrm>
          <a:prstGeom prst="straightConnector1">
            <a:avLst/>
          </a:prstGeom>
          <a:ln w="3810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85" name="流程图: 可选过程 84">
            <a:extLst>
              <a:ext uri="{FF2B5EF4-FFF2-40B4-BE49-F238E27FC236}">
                <a16:creationId xmlns:a16="http://schemas.microsoft.com/office/drawing/2014/main" id="{C4147F5B-C247-2DCA-CE6B-9D9975DCAF3B}"/>
              </a:ext>
            </a:extLst>
          </p:cNvPr>
          <p:cNvSpPr/>
          <p:nvPr/>
        </p:nvSpPr>
        <p:spPr>
          <a:xfrm>
            <a:off x="14284284" y="22851294"/>
            <a:ext cx="5143800" cy="614746"/>
          </a:xfrm>
          <a:prstGeom prst="flowChartAlternateProcess">
            <a:avLst/>
          </a:prstGeom>
          <a:solidFill>
            <a:schemeClr val="accent2">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2800" dirty="0">
                <a:solidFill>
                  <a:schemeClr val="tx1"/>
                </a:solidFill>
                <a:cs typeface="Aharoni" panose="020B0604020202020204" pitchFamily="2" charset="-79"/>
              </a:rPr>
              <a:t>Mild dementia N = 10</a:t>
            </a:r>
            <a:endParaRPr lang="zh-CN" altLang="en-US" sz="2800" dirty="0"/>
          </a:p>
        </p:txBody>
      </p:sp>
      <p:cxnSp>
        <p:nvCxnSpPr>
          <p:cNvPr id="86" name="直接箭头连接符 85">
            <a:extLst>
              <a:ext uri="{FF2B5EF4-FFF2-40B4-BE49-F238E27FC236}">
                <a16:creationId xmlns:a16="http://schemas.microsoft.com/office/drawing/2014/main" id="{5AD79742-E5CC-FF56-7376-FA651ED963F4}"/>
              </a:ext>
            </a:extLst>
          </p:cNvPr>
          <p:cNvCxnSpPr>
            <a:cxnSpLocks/>
            <a:endCxn id="85" idx="1"/>
          </p:cNvCxnSpPr>
          <p:nvPr/>
        </p:nvCxnSpPr>
        <p:spPr>
          <a:xfrm flipV="1">
            <a:off x="13184914" y="23158667"/>
            <a:ext cx="1099370" cy="1705"/>
          </a:xfrm>
          <a:prstGeom prst="straightConnector1">
            <a:avLst/>
          </a:prstGeom>
          <a:ln w="3810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87" name="流程图: 可选过程 86">
            <a:extLst>
              <a:ext uri="{FF2B5EF4-FFF2-40B4-BE49-F238E27FC236}">
                <a16:creationId xmlns:a16="http://schemas.microsoft.com/office/drawing/2014/main" id="{2A9E9694-68FC-DD2A-8F64-B030FE1F09FC}"/>
              </a:ext>
            </a:extLst>
          </p:cNvPr>
          <p:cNvSpPr/>
          <p:nvPr/>
        </p:nvSpPr>
        <p:spPr>
          <a:xfrm>
            <a:off x="14284284" y="23537193"/>
            <a:ext cx="5143800" cy="614746"/>
          </a:xfrm>
          <a:prstGeom prst="flowChartAlternateProcess">
            <a:avLst/>
          </a:prstGeom>
          <a:solidFill>
            <a:schemeClr val="accent2">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2800" dirty="0">
                <a:solidFill>
                  <a:schemeClr val="tx1"/>
                </a:solidFill>
                <a:cs typeface="Aharoni" panose="020B0604020202020204" pitchFamily="2" charset="-79"/>
              </a:rPr>
              <a:t>Moderate dementia N = 10</a:t>
            </a:r>
            <a:endParaRPr lang="zh-CN" altLang="en-US" sz="2800" dirty="0"/>
          </a:p>
        </p:txBody>
      </p:sp>
      <p:cxnSp>
        <p:nvCxnSpPr>
          <p:cNvPr id="88" name="直接箭头连接符 87">
            <a:extLst>
              <a:ext uri="{FF2B5EF4-FFF2-40B4-BE49-F238E27FC236}">
                <a16:creationId xmlns:a16="http://schemas.microsoft.com/office/drawing/2014/main" id="{C8A5F470-D14C-3362-E490-13589230AB7E}"/>
              </a:ext>
            </a:extLst>
          </p:cNvPr>
          <p:cNvCxnSpPr>
            <a:cxnSpLocks/>
            <a:endCxn id="87" idx="1"/>
          </p:cNvCxnSpPr>
          <p:nvPr/>
        </p:nvCxnSpPr>
        <p:spPr>
          <a:xfrm flipV="1">
            <a:off x="13184914" y="23844566"/>
            <a:ext cx="1099370" cy="1705"/>
          </a:xfrm>
          <a:prstGeom prst="straightConnector1">
            <a:avLst/>
          </a:prstGeom>
          <a:ln w="3810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89" name="流程图: 可选过程 88">
            <a:extLst>
              <a:ext uri="{FF2B5EF4-FFF2-40B4-BE49-F238E27FC236}">
                <a16:creationId xmlns:a16="http://schemas.microsoft.com/office/drawing/2014/main" id="{3046A284-4A7D-3B5F-134F-A5EC3A6BC39D}"/>
              </a:ext>
            </a:extLst>
          </p:cNvPr>
          <p:cNvSpPr/>
          <p:nvPr/>
        </p:nvSpPr>
        <p:spPr>
          <a:xfrm>
            <a:off x="12997466" y="24273244"/>
            <a:ext cx="5143798" cy="977376"/>
          </a:xfrm>
          <a:prstGeom prst="flowChartAlternateProcess">
            <a:avLst/>
          </a:prstGeom>
          <a:solidFill>
            <a:schemeClr val="accent2">
              <a:lumMod val="20000"/>
              <a:lumOff val="8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2800" dirty="0">
                <a:solidFill>
                  <a:schemeClr val="tx1"/>
                </a:solidFill>
                <a:cs typeface="Aharoni" panose="020B0604020202020204" pitchFamily="2" charset="-79"/>
              </a:rPr>
              <a:t>Complete experimental phase</a:t>
            </a:r>
          </a:p>
          <a:p>
            <a:pPr algn="ctr"/>
            <a:r>
              <a:rPr lang="en-US" altLang="zh-CN" sz="2800" dirty="0">
                <a:solidFill>
                  <a:schemeClr val="tx1"/>
                </a:solidFill>
                <a:cs typeface="Aharoni" panose="020B0604020202020204" pitchFamily="2" charset="-79"/>
              </a:rPr>
              <a:t>N = 50</a:t>
            </a:r>
            <a:endParaRPr lang="zh-CN" altLang="en-US" sz="2800" dirty="0"/>
          </a:p>
        </p:txBody>
      </p:sp>
      <p:cxnSp>
        <p:nvCxnSpPr>
          <p:cNvPr id="93" name="直接箭头连接符 92">
            <a:extLst>
              <a:ext uri="{FF2B5EF4-FFF2-40B4-BE49-F238E27FC236}">
                <a16:creationId xmlns:a16="http://schemas.microsoft.com/office/drawing/2014/main" id="{AC6F854E-F5E6-0FD1-0588-273D0C25EA3B}"/>
              </a:ext>
            </a:extLst>
          </p:cNvPr>
          <p:cNvCxnSpPr/>
          <p:nvPr/>
        </p:nvCxnSpPr>
        <p:spPr>
          <a:xfrm>
            <a:off x="13184914" y="20623557"/>
            <a:ext cx="0" cy="364968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860</Words>
  <Application>Microsoft Office PowerPoint</Application>
  <PresentationFormat>自定义</PresentationFormat>
  <Paragraphs>43</Paragraphs>
  <Slides>1</Slides>
  <Notes>1</Notes>
  <HiddenSlides>0</HiddenSlides>
  <MMClips>0</MMClips>
  <ScaleCrop>false</ScaleCrop>
  <HeadingPairs>
    <vt:vector size="6" baseType="variant">
      <vt:variant>
        <vt:lpstr>已用的字体</vt:lpstr>
      </vt:variant>
      <vt:variant>
        <vt:i4>2</vt:i4>
      </vt:variant>
      <vt:variant>
        <vt:lpstr>主题</vt:lpstr>
      </vt:variant>
      <vt:variant>
        <vt:i4>1</vt:i4>
      </vt:variant>
      <vt:variant>
        <vt:lpstr>幻灯片标题</vt:lpstr>
      </vt:variant>
      <vt:variant>
        <vt:i4>1</vt:i4>
      </vt:variant>
    </vt:vector>
  </HeadingPairs>
  <TitlesOfParts>
    <vt:vector size="4" baseType="lpstr">
      <vt:lpstr>Arial</vt:lpstr>
      <vt:lpstr>Calibri</vt:lpstr>
      <vt:lpstr>Office Theme</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Scanlan, Karen</dc:creator>
  <cp:lastModifiedBy>Liu Jessica</cp:lastModifiedBy>
  <cp:revision>2</cp:revision>
  <dcterms:created xsi:type="dcterms:W3CDTF">2013-11-15T17:04:13Z</dcterms:created>
  <dcterms:modified xsi:type="dcterms:W3CDTF">2022-10-21T20:47:29Z</dcterms:modified>
</cp:coreProperties>
</file>