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71" r:id="rId4"/>
    <p:sldId id="258" r:id="rId5"/>
    <p:sldId id="259" r:id="rId6"/>
    <p:sldId id="286" r:id="rId7"/>
    <p:sldId id="260" r:id="rId8"/>
    <p:sldId id="281" r:id="rId9"/>
    <p:sldId id="285" r:id="rId10"/>
    <p:sldId id="261" r:id="rId11"/>
    <p:sldId id="272" r:id="rId12"/>
    <p:sldId id="273" r:id="rId13"/>
    <p:sldId id="287" r:id="rId14"/>
    <p:sldId id="289" r:id="rId15"/>
    <p:sldId id="290" r:id="rId16"/>
    <p:sldId id="288" r:id="rId17"/>
    <p:sldId id="291" r:id="rId18"/>
    <p:sldId id="313" r:id="rId19"/>
    <p:sldId id="292" r:id="rId20"/>
    <p:sldId id="293" r:id="rId21"/>
    <p:sldId id="294" r:id="rId22"/>
    <p:sldId id="304" r:id="rId23"/>
    <p:sldId id="305" r:id="rId24"/>
    <p:sldId id="312" r:id="rId25"/>
    <p:sldId id="314" r:id="rId26"/>
    <p:sldId id="311" r:id="rId27"/>
    <p:sldId id="310" r:id="rId28"/>
    <p:sldId id="307" r:id="rId29"/>
    <p:sldId id="308" r:id="rId30"/>
    <p:sldId id="295" r:id="rId31"/>
    <p:sldId id="296" r:id="rId32"/>
    <p:sldId id="300" r:id="rId33"/>
    <p:sldId id="302" r:id="rId34"/>
    <p:sldId id="303" r:id="rId35"/>
    <p:sldId id="301"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D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3" d="100"/>
          <a:sy n="93" d="100"/>
        </p:scale>
        <p:origin x="-784"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72E72D-1933-E443-88C5-E220E2137E78}" type="datetimeFigureOut">
              <a:rPr lang="en-US" smtClean="0"/>
              <a:pPr/>
              <a:t>6/24/10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72E72D-1933-E443-88C5-E220E2137E78}" type="datetimeFigureOut">
              <a:rPr lang="en-US" smtClean="0"/>
              <a:pPr/>
              <a:t>6/24/10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72E72D-1933-E443-88C5-E220E2137E78}" type="datetimeFigureOut">
              <a:rPr lang="en-US" smtClean="0"/>
              <a:pPr/>
              <a:t>6/24/10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72E72D-1933-E443-88C5-E220E2137E78}" type="datetimeFigureOut">
              <a:rPr lang="en-US" smtClean="0"/>
              <a:pPr/>
              <a:t>6/24/10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72E72D-1933-E443-88C5-E220E2137E78}" type="datetimeFigureOut">
              <a:rPr lang="en-US" smtClean="0"/>
              <a:pPr/>
              <a:t>6/24/10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72E72D-1933-E443-88C5-E220E2137E78}" type="datetimeFigureOut">
              <a:rPr lang="en-US" smtClean="0"/>
              <a:pPr/>
              <a:t>6/24/10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72E72D-1933-E443-88C5-E220E2137E78}" type="datetimeFigureOut">
              <a:rPr lang="en-US" smtClean="0"/>
              <a:pPr/>
              <a:t>6/24/10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72E72D-1933-E443-88C5-E220E2137E78}" type="datetimeFigureOut">
              <a:rPr lang="en-US" smtClean="0"/>
              <a:pPr/>
              <a:t>6/24/10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72E72D-1933-E443-88C5-E220E2137E78}" type="datetimeFigureOut">
              <a:rPr lang="en-US" smtClean="0"/>
              <a:pPr/>
              <a:t>6/24/10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72E72D-1933-E443-88C5-E220E2137E78}" type="datetimeFigureOut">
              <a:rPr lang="en-US" smtClean="0"/>
              <a:pPr/>
              <a:t>6/24/10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72E72D-1933-E443-88C5-E220E2137E78}" type="datetimeFigureOut">
              <a:rPr lang="en-US" smtClean="0"/>
              <a:pPr/>
              <a:t>6/24/10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032C-FF80-4F42-9B77-FA07CE57E5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72E72D-1933-E443-88C5-E220E2137E78}" type="datetimeFigureOut">
              <a:rPr lang="en-US" smtClean="0"/>
              <a:pPr/>
              <a:t>6/24/10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1032C-FF80-4F42-9B77-FA07CE57E5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99477"/>
            <a:ext cx="7772400" cy="1886724"/>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dirty="0" smtClean="0"/>
              <a:t>The Communal Violence (Prevention, Control, and Rehabilitation of Victims) Bill, 2005</a:t>
            </a:r>
            <a:endParaRPr lang="en-US" dirty="0"/>
          </a:p>
        </p:txBody>
      </p:sp>
      <p:sp>
        <p:nvSpPr>
          <p:cNvPr id="3" name="Subtitle 2"/>
          <p:cNvSpPr>
            <a:spLocks noGrp="1"/>
          </p:cNvSpPr>
          <p:nvPr>
            <p:ph type="subTitle" idx="1"/>
          </p:nvPr>
        </p:nvSpPr>
        <p:spPr>
          <a:xfrm>
            <a:off x="1371600" y="4066502"/>
            <a:ext cx="6400800" cy="1572297"/>
          </a:xfrm>
        </p:spPr>
        <p:style>
          <a:lnRef idx="1">
            <a:schemeClr val="accent2"/>
          </a:lnRef>
          <a:fillRef idx="3">
            <a:schemeClr val="accent2"/>
          </a:fillRef>
          <a:effectRef idx="2">
            <a:schemeClr val="accent2"/>
          </a:effectRef>
          <a:fontRef idx="minor">
            <a:schemeClr val="lt1"/>
          </a:fontRef>
        </p:style>
        <p:txBody>
          <a:bodyPr>
            <a:normAutofit fontScale="92500" lnSpcReduction="10000"/>
          </a:bodyPr>
          <a:lstStyle/>
          <a:p>
            <a:r>
              <a:rPr lang="en-US" dirty="0" smtClean="0">
                <a:solidFill>
                  <a:schemeClr val="tx1"/>
                </a:solidFill>
              </a:rPr>
              <a:t>BUILDING CONSENSUS</a:t>
            </a:r>
          </a:p>
          <a:p>
            <a:r>
              <a:rPr lang="en-US" dirty="0" smtClean="0">
                <a:solidFill>
                  <a:schemeClr val="tx1"/>
                </a:solidFill>
              </a:rPr>
              <a:t>National Advisory Council Sub-Group</a:t>
            </a:r>
          </a:p>
          <a:p>
            <a:r>
              <a:rPr lang="en-US" dirty="0" smtClean="0">
                <a:solidFill>
                  <a:schemeClr val="tx1"/>
                </a:solidFill>
              </a:rPr>
              <a:t>June 24, 2010</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What it must achieve</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r>
              <a:rPr lang="en-US" dirty="0" smtClean="0">
                <a:solidFill>
                  <a:srgbClr val="DC0000"/>
                </a:solidFill>
              </a:rPr>
              <a:t>Prevention</a:t>
            </a:r>
            <a:r>
              <a:rPr lang="en-US" dirty="0" smtClean="0"/>
              <a:t> of communal violence</a:t>
            </a:r>
          </a:p>
          <a:p>
            <a:endParaRPr lang="en-US" dirty="0" smtClean="0"/>
          </a:p>
          <a:p>
            <a:r>
              <a:rPr lang="en-US" dirty="0" smtClean="0">
                <a:solidFill>
                  <a:srgbClr val="DC0000"/>
                </a:solidFill>
              </a:rPr>
              <a:t>Justice</a:t>
            </a:r>
            <a:r>
              <a:rPr lang="en-US" dirty="0" smtClean="0"/>
              <a:t> for victims of communal crimes: Whether in Nellie, </a:t>
            </a:r>
            <a:r>
              <a:rPr lang="en-US" dirty="0" err="1" smtClean="0"/>
              <a:t>Hashimpura</a:t>
            </a:r>
            <a:r>
              <a:rPr lang="en-US" dirty="0" smtClean="0"/>
              <a:t>, Delhi, Bombay or Gujarat</a:t>
            </a:r>
          </a:p>
          <a:p>
            <a:endParaRPr lang="en-US" dirty="0" smtClean="0"/>
          </a:p>
          <a:p>
            <a:r>
              <a:rPr lang="en-US" dirty="0" smtClean="0">
                <a:solidFill>
                  <a:srgbClr val="DC0000"/>
                </a:solidFill>
              </a:rPr>
              <a:t>Comprehensive reparations</a:t>
            </a:r>
            <a:r>
              <a:rPr lang="en-US" dirty="0" smtClean="0"/>
              <a:t> through </a:t>
            </a:r>
            <a:r>
              <a:rPr lang="en-US" dirty="0" err="1"/>
              <a:t>j</a:t>
            </a:r>
            <a:r>
              <a:rPr lang="en-US" dirty="0" err="1" smtClean="0"/>
              <a:t>usticiable</a:t>
            </a:r>
            <a:r>
              <a:rPr lang="en-US" dirty="0" smtClean="0"/>
              <a:t> national norms</a:t>
            </a:r>
          </a:p>
          <a:p>
            <a:endParaRPr lang="en-US" dirty="0" smtClean="0"/>
          </a:p>
          <a:p>
            <a:r>
              <a:rPr lang="en-US" dirty="0" smtClean="0">
                <a:solidFill>
                  <a:srgbClr val="DC0000"/>
                </a:solidFill>
              </a:rPr>
              <a:t>Punishment</a:t>
            </a:r>
            <a:r>
              <a:rPr lang="en-US" dirty="0" smtClean="0">
                <a:solidFill>
                  <a:srgbClr val="FF0000"/>
                </a:solidFill>
              </a:rPr>
              <a:t> </a:t>
            </a:r>
            <a:r>
              <a:rPr lang="en-US" dirty="0" smtClean="0"/>
              <a:t>to those who gain by damaging secular fabric of India</a:t>
            </a:r>
          </a:p>
          <a:p>
            <a:endParaRPr lang="en-US" dirty="0" smtClean="0"/>
          </a:p>
          <a:p>
            <a:r>
              <a:rPr lang="en-US" dirty="0" smtClean="0">
                <a:solidFill>
                  <a:srgbClr val="DC0000"/>
                </a:solidFill>
              </a:rPr>
              <a:t>Uphold constitutional promise</a:t>
            </a:r>
            <a:r>
              <a:rPr lang="en-US" dirty="0" smtClean="0"/>
              <a:t> of Secularism, Justice, Equality, Right to Life</a:t>
            </a:r>
          </a:p>
          <a:p>
            <a:endParaRPr lang="en-US" dirty="0" smtClean="0"/>
          </a:p>
          <a:p>
            <a:r>
              <a:rPr lang="en-US" dirty="0" smtClean="0">
                <a:solidFill>
                  <a:srgbClr val="DC0000"/>
                </a:solidFill>
              </a:rPr>
              <a:t>Restore confidence </a:t>
            </a:r>
            <a:r>
              <a:rPr lang="en-US" dirty="0" smtClean="0"/>
              <a:t>of minorities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fontScale="90000"/>
          </a:bodyPr>
          <a:lstStyle/>
          <a:p>
            <a:r>
              <a:rPr lang="en-US" dirty="0" smtClean="0"/>
              <a:t>Limitations of Draft Bill – 1</a:t>
            </a:r>
            <a:br>
              <a:rPr lang="en-US" dirty="0" smtClean="0"/>
            </a:br>
            <a:r>
              <a:rPr lang="en-US" dirty="0" smtClean="0"/>
              <a:t>Statement of Objectives</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lvl="1">
              <a:buNone/>
            </a:pPr>
            <a:r>
              <a:rPr lang="en-US" i="1" dirty="0" smtClean="0"/>
              <a:t>	</a:t>
            </a:r>
          </a:p>
          <a:p>
            <a:pPr lvl="1">
              <a:buNone/>
            </a:pPr>
            <a:r>
              <a:rPr lang="en-US" i="1" dirty="0" smtClean="0"/>
              <a:t>	“</a:t>
            </a:r>
            <a:r>
              <a:rPr lang="en-US" dirty="0" smtClean="0"/>
              <a:t>To </a:t>
            </a:r>
            <a:r>
              <a:rPr lang="en-US" u="sng" dirty="0" smtClean="0"/>
              <a:t>empower</a:t>
            </a:r>
            <a:r>
              <a:rPr lang="en-US" dirty="0" smtClean="0"/>
              <a:t> the State Governments and the Central Government to take measures to provide for the prevention and control of communal violence which threatens the secular fabric, unity, integrity and internal security of the Nation and rehabilitation of victims of such violence and for matters connected therewith or incidental thereto”. </a:t>
            </a:r>
          </a:p>
          <a:p>
            <a:pPr lvl="1">
              <a:buNone/>
            </a:pPr>
            <a:endParaRPr lang="en-US" dirty="0" smtClean="0"/>
          </a:p>
          <a:p>
            <a:pPr lvl="1">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r>
              <a:rPr lang="en-US" dirty="0" smtClean="0"/>
              <a:t>Limitations of </a:t>
            </a:r>
            <a:r>
              <a:rPr lang="en-US" dirty="0"/>
              <a:t>D</a:t>
            </a:r>
            <a:r>
              <a:rPr lang="en-US" dirty="0" smtClean="0"/>
              <a:t>raft Bill - 2</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pPr>
              <a:buNone/>
            </a:pPr>
            <a:r>
              <a:rPr lang="en-US" dirty="0" smtClean="0"/>
              <a:t> </a:t>
            </a:r>
          </a:p>
          <a:p>
            <a:r>
              <a:rPr lang="en-US" dirty="0" smtClean="0"/>
              <a:t>Communal violence seen as a </a:t>
            </a:r>
            <a:r>
              <a:rPr lang="en-US" u="sng" dirty="0" smtClean="0"/>
              <a:t>law &amp; order problem</a:t>
            </a:r>
          </a:p>
          <a:p>
            <a:endParaRPr lang="en-US" dirty="0" smtClean="0"/>
          </a:p>
          <a:p>
            <a:r>
              <a:rPr lang="en-US" dirty="0" smtClean="0"/>
              <a:t>Framework rests on State Govt. declaring certain areas as </a:t>
            </a:r>
            <a:r>
              <a:rPr lang="en-US" u="sng" dirty="0" smtClean="0"/>
              <a:t>‘Disturbed Areas’</a:t>
            </a:r>
          </a:p>
          <a:p>
            <a:endParaRPr lang="en-US" dirty="0" smtClean="0"/>
          </a:p>
          <a:p>
            <a:r>
              <a:rPr lang="en-US" dirty="0" smtClean="0"/>
              <a:t>State Government to establish a </a:t>
            </a:r>
            <a:r>
              <a:rPr lang="en-US" u="sng" dirty="0" smtClean="0"/>
              <a:t>‘Competent Authority’</a:t>
            </a:r>
            <a:r>
              <a:rPr lang="en-US" dirty="0" smtClean="0"/>
              <a:t> with (concentrated &amp; duplicate) powers to manage those areas</a:t>
            </a:r>
          </a:p>
          <a:p>
            <a:endParaRPr lang="en-US" dirty="0" smtClean="0"/>
          </a:p>
          <a:p>
            <a:r>
              <a:rPr lang="en-US" dirty="0" smtClean="0"/>
              <a:t>Rests solely on a </a:t>
            </a:r>
            <a:r>
              <a:rPr lang="en-US" u="sng" dirty="0" smtClean="0"/>
              <a:t>‘Schedule of Offences’</a:t>
            </a:r>
            <a:r>
              <a:rPr lang="en-US" dirty="0" smtClean="0"/>
              <a:t> drawn from existing laws which do not cover many crimes that occur during communal violence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Limitations of Draft Bill - 3</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endParaRPr lang="en-US" dirty="0" smtClean="0"/>
          </a:p>
          <a:p>
            <a:r>
              <a:rPr lang="en-US" dirty="0" smtClean="0"/>
              <a:t>No new crimes are defined, including </a:t>
            </a:r>
          </a:p>
          <a:p>
            <a:pPr lvl="1">
              <a:buFont typeface="Wingdings" charset="2"/>
              <a:buChar char="ü"/>
            </a:pPr>
            <a:r>
              <a:rPr lang="en-US" dirty="0" smtClean="0"/>
              <a:t>communal violence</a:t>
            </a:r>
          </a:p>
          <a:p>
            <a:pPr lvl="1">
              <a:buFont typeface="Wingdings" charset="2"/>
              <a:buChar char="ü"/>
            </a:pPr>
            <a:r>
              <a:rPr lang="en-US" dirty="0" smtClean="0"/>
              <a:t>sexual assault</a:t>
            </a:r>
          </a:p>
          <a:p>
            <a:pPr lvl="1">
              <a:buFont typeface="Wingdings" charset="2"/>
              <a:buChar char="ü"/>
            </a:pPr>
            <a:r>
              <a:rPr lang="en-US" dirty="0" smtClean="0"/>
              <a:t>Command/superior responsibility</a:t>
            </a:r>
          </a:p>
          <a:p>
            <a:pPr lvl="1">
              <a:buNone/>
            </a:pPr>
            <a:endParaRPr lang="en-US" dirty="0" smtClean="0"/>
          </a:p>
          <a:p>
            <a:r>
              <a:rPr lang="en-US" dirty="0" smtClean="0"/>
              <a:t>No changes proposed in </a:t>
            </a:r>
            <a:r>
              <a:rPr lang="en-US" dirty="0" err="1" smtClean="0"/>
              <a:t>CrPC</a:t>
            </a:r>
            <a:r>
              <a:rPr lang="en-US" dirty="0" smtClean="0"/>
              <a:t> or Indian Evidence Act for extraordinary situation of communal violence</a:t>
            </a:r>
          </a:p>
          <a:p>
            <a:endParaRPr lang="en-US" dirty="0" smtClean="0"/>
          </a:p>
          <a:p>
            <a:r>
              <a:rPr lang="en-US" dirty="0" smtClean="0"/>
              <a:t>No proposed national standards/statutory obligation for relief, rehabilitation, compensation, restitution, resettlement</a:t>
            </a:r>
          </a:p>
          <a:p>
            <a:endParaRPr lang="en-US" dirty="0" smtClean="0"/>
          </a:p>
          <a:p>
            <a:r>
              <a:rPr lang="en-US" dirty="0" smtClean="0"/>
              <a:t>No recognition of rights of Internally Displaced Persons (</a:t>
            </a:r>
            <a:r>
              <a:rPr lang="en-US" dirty="0" err="1" smtClean="0"/>
              <a:t>IDPs</a:t>
            </a:r>
            <a:r>
              <a:rPr lang="en-US" dirty="0" smtClean="0"/>
              <a: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a:t>
            </a:r>
            <a:r>
              <a:rPr lang="en-US" dirty="0" smtClean="0"/>
              <a:t> Discussion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buNone/>
            </a:pPr>
            <a:r>
              <a:rPr lang="en-US" dirty="0" smtClean="0"/>
              <a:t>	What </a:t>
            </a:r>
            <a:r>
              <a:rPr lang="en-US" dirty="0" smtClean="0"/>
              <a:t>definition should we propose of communal violence</a:t>
            </a:r>
            <a:r>
              <a:rPr lang="en-US" dirty="0" smtClean="0"/>
              <a:t>?</a:t>
            </a:r>
          </a:p>
          <a:p>
            <a:pPr>
              <a:buNone/>
            </a:pPr>
            <a:endParaRPr lang="en-US" dirty="0" smtClean="0"/>
          </a:p>
          <a:p>
            <a:pPr marL="514350" indent="-514350">
              <a:buAutoNum type="alphaLcParenR"/>
            </a:pPr>
            <a:r>
              <a:rPr lang="en-US" dirty="0" smtClean="0"/>
              <a:t>Draw </a:t>
            </a:r>
            <a:r>
              <a:rPr lang="en-US" dirty="0" smtClean="0"/>
              <a:t>from international genocide </a:t>
            </a:r>
            <a:r>
              <a:rPr lang="en-US" dirty="0" smtClean="0"/>
              <a:t>convention, </a:t>
            </a:r>
            <a:r>
              <a:rPr lang="en-US" dirty="0" smtClean="0"/>
              <a:t>but</a:t>
            </a:r>
            <a:r>
              <a:rPr lang="en-US" dirty="0" smtClean="0"/>
              <a:t> need to also include </a:t>
            </a:r>
            <a:r>
              <a:rPr lang="en-US" dirty="0" smtClean="0"/>
              <a:t>smaller communal</a:t>
            </a:r>
            <a:r>
              <a:rPr lang="en-US" dirty="0" smtClean="0"/>
              <a:t> incidents</a:t>
            </a:r>
          </a:p>
          <a:p>
            <a:pPr marL="514350" indent="-514350">
              <a:buNone/>
            </a:pPr>
            <a:endParaRPr lang="en-US" dirty="0" smtClean="0"/>
          </a:p>
          <a:p>
            <a:pPr marL="514350" indent="-514350">
              <a:buAutoNum type="alphaLcParenR"/>
            </a:pPr>
            <a:r>
              <a:rPr lang="en-US" dirty="0" smtClean="0"/>
              <a:t>I</a:t>
            </a:r>
            <a:r>
              <a:rPr lang="en-US" dirty="0" smtClean="0"/>
              <a:t>nclude </a:t>
            </a:r>
            <a:r>
              <a:rPr lang="en-US" dirty="0" smtClean="0"/>
              <a:t>conflicts other than religious</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pPr>
              <a:buNone/>
            </a:pPr>
            <a:r>
              <a:rPr lang="en-US" dirty="0" smtClean="0"/>
              <a:t>	Definition of </a:t>
            </a:r>
            <a:r>
              <a:rPr lang="en-US" dirty="0" smtClean="0">
                <a:solidFill>
                  <a:srgbClr val="FF0000"/>
                </a:solidFill>
              </a:rPr>
              <a:t>Communal Violence</a:t>
            </a:r>
            <a:r>
              <a:rPr lang="en-US" dirty="0" smtClean="0"/>
              <a:t>: Any </a:t>
            </a:r>
            <a:r>
              <a:rPr lang="en-US" dirty="0"/>
              <a:t>act of omission or commission</a:t>
            </a:r>
            <a:r>
              <a:rPr lang="en-US" dirty="0" smtClean="0"/>
              <a:t>,</a:t>
            </a:r>
          </a:p>
          <a:p>
            <a:pPr>
              <a:buNone/>
            </a:pPr>
            <a:endParaRPr lang="en-US" dirty="0" smtClean="0"/>
          </a:p>
          <a:p>
            <a:pPr>
              <a:buNone/>
            </a:pPr>
            <a:r>
              <a:rPr lang="en-US" dirty="0" err="1" smtClean="0"/>
              <a:t>i</a:t>
            </a:r>
            <a:r>
              <a:rPr lang="en-US" dirty="0"/>
              <a:t>) committed as part of a targeted attack, planned or otherwise, against the persons and properties of any particular group, caste or religious community which can be inferred directly or from the nature or circumstances of the attack;</a:t>
            </a:r>
            <a:r>
              <a:rPr lang="en-US" dirty="0" smtClean="0"/>
              <a:t> </a:t>
            </a:r>
          </a:p>
          <a:p>
            <a:pPr>
              <a:buNone/>
            </a:pPr>
            <a:endParaRPr lang="en-US" dirty="0" smtClean="0"/>
          </a:p>
          <a:p>
            <a:pPr>
              <a:buNone/>
            </a:pPr>
            <a:r>
              <a:rPr lang="en-US" dirty="0"/>
              <a:t>ii)  which constitutes a scheduled offence and which is punishable under section 19</a:t>
            </a:r>
            <a:r>
              <a:rPr lang="en-US" dirty="0" smtClean="0"/>
              <a:t>;   </a:t>
            </a:r>
          </a:p>
          <a:p>
            <a:pPr>
              <a:buNone/>
            </a:pPr>
            <a:endParaRPr lang="en-US" dirty="0" smtClean="0"/>
          </a:p>
          <a:p>
            <a:pPr>
              <a:buNone/>
            </a:pPr>
            <a:r>
              <a:rPr lang="en-US" dirty="0"/>
              <a:t>iii) any other new offence created under this statute.</a:t>
            </a:r>
            <a:r>
              <a:rPr lang="en-US" dirty="0" smtClean="0"/>
              <a:t> </a:t>
            </a:r>
          </a:p>
          <a:p>
            <a:pPr>
              <a:buNone/>
            </a:pPr>
            <a:endParaRPr lang="en-US" dirty="0" smtClean="0"/>
          </a:p>
          <a:p>
            <a:pPr>
              <a:buFont typeface="Wingdings" charset="2"/>
              <a:buChar char="§"/>
            </a:pPr>
            <a:r>
              <a:rPr lang="en-US" dirty="0" smtClean="0"/>
              <a:t> Scheduled offences to include Sections 109-120 IPC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en-US" dirty="0" smtClean="0"/>
              <a:t>Proposal under discussion </a:t>
            </a:r>
            <a:br>
              <a:rPr lang="en-US" dirty="0" smtClean="0"/>
            </a:br>
            <a:r>
              <a:rPr lang="en-US" sz="3200" dirty="0" smtClean="0">
                <a:solidFill>
                  <a:schemeClr val="bg1"/>
                </a:solidFill>
              </a:rPr>
              <a:t>NOT A CIVIL SOCIETY PROPOSAL</a:t>
            </a:r>
            <a:r>
              <a:rPr lang="en-US" dirty="0" smtClean="0">
                <a:solidFill>
                  <a:schemeClr val="bg1"/>
                </a:solidFill>
              </a:rPr>
              <a:t> </a:t>
            </a:r>
            <a:endParaRPr lang="en-US" dirty="0">
              <a:solidFill>
                <a:schemeClr val="bg1"/>
              </a:solidFill>
            </a:endParaRPr>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a:buNone/>
            </a:pPr>
            <a:r>
              <a:rPr lang="en-US" dirty="0" smtClean="0"/>
              <a:t>In Clause 3. (1) : Conditions for declaration of disturbed area, add the following </a:t>
            </a:r>
            <a:r>
              <a:rPr lang="en-US" dirty="0" smtClean="0">
                <a:solidFill>
                  <a:schemeClr val="tx1"/>
                </a:solidFill>
              </a:rPr>
              <a:t>explanation:</a:t>
            </a:r>
          </a:p>
          <a:p>
            <a:pPr>
              <a:buNone/>
            </a:pPr>
            <a:endParaRPr lang="en-US" dirty="0" smtClean="0">
              <a:solidFill>
                <a:schemeClr val="tx1"/>
              </a:solidFill>
            </a:endParaRPr>
          </a:p>
          <a:p>
            <a:pPr>
              <a:buNone/>
            </a:pPr>
            <a:r>
              <a:rPr lang="en-US" dirty="0" smtClean="0">
                <a:solidFill>
                  <a:schemeClr val="tx1"/>
                </a:solidFill>
              </a:rPr>
              <a:t>	“Group” to include persons belonging to a different </a:t>
            </a:r>
            <a:r>
              <a:rPr lang="en-US" u="sng" dirty="0" smtClean="0">
                <a:solidFill>
                  <a:schemeClr val="tx1"/>
                </a:solidFill>
              </a:rPr>
              <a:t>religion or race or region</a:t>
            </a:r>
            <a:r>
              <a:rPr lang="en-US" dirty="0" smtClean="0">
                <a:solidFill>
                  <a:schemeClr val="tx1"/>
                </a:solidFill>
              </a:rPr>
              <a:t> or speaking </a:t>
            </a:r>
            <a:r>
              <a:rPr lang="en-US" dirty="0" smtClean="0">
                <a:solidFill>
                  <a:srgbClr val="000000"/>
                </a:solidFill>
              </a:rPr>
              <a:t>a different </a:t>
            </a:r>
            <a:r>
              <a:rPr lang="en-US" u="sng" dirty="0" smtClean="0">
                <a:solidFill>
                  <a:srgbClr val="000000"/>
                </a:solidFill>
              </a:rPr>
              <a:t>language</a:t>
            </a:r>
            <a:r>
              <a:rPr lang="en-US" dirty="0" smtClean="0">
                <a:solidFill>
                  <a:srgbClr val="000000"/>
                </a:solidFill>
              </a:rPr>
              <a:t>.</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 Proposal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endParaRPr lang="en-US" dirty="0" smtClean="0"/>
          </a:p>
          <a:p>
            <a:r>
              <a:rPr lang="en-US" dirty="0" smtClean="0"/>
              <a:t>Comprehensive definition of </a:t>
            </a:r>
            <a:r>
              <a:rPr lang="en-US" u="sng" dirty="0" smtClean="0"/>
              <a:t>sexual assault</a:t>
            </a:r>
            <a:r>
              <a:rPr lang="en-US" dirty="0" smtClean="0"/>
              <a:t> to cover the kinds of crimes documented during incidents of communal violence</a:t>
            </a:r>
          </a:p>
          <a:p>
            <a:pPr>
              <a:buNone/>
            </a:pPr>
            <a:endParaRPr lang="en-US" dirty="0" smtClean="0"/>
          </a:p>
          <a:p>
            <a:r>
              <a:rPr lang="en-US" dirty="0" smtClean="0"/>
              <a:t>Shift burden of proof for </a:t>
            </a:r>
            <a:r>
              <a:rPr lang="en-US" u="sng" dirty="0" smtClean="0"/>
              <a:t>rape</a:t>
            </a:r>
            <a:r>
              <a:rPr lang="en-US" dirty="0" smtClean="0"/>
              <a:t> and </a:t>
            </a:r>
            <a:r>
              <a:rPr lang="en-US" u="sng" dirty="0" smtClean="0"/>
              <a:t>sexual assault</a:t>
            </a:r>
            <a:endParaRPr lang="en-US" u="sn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a:bodyPr>
          <a:lstStyle/>
          <a:p>
            <a:r>
              <a:rPr lang="en-US" dirty="0" smtClean="0"/>
              <a:t>Proposal under discussion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r>
              <a:rPr lang="en-US" dirty="0" smtClean="0"/>
              <a:t>Definition of new crime of </a:t>
            </a:r>
            <a:r>
              <a:rPr lang="en-US" dirty="0">
                <a:solidFill>
                  <a:srgbClr val="FF0000"/>
                </a:solidFill>
              </a:rPr>
              <a:t>S</a:t>
            </a:r>
            <a:r>
              <a:rPr lang="en-US" dirty="0" smtClean="0">
                <a:solidFill>
                  <a:srgbClr val="FF0000"/>
                </a:solidFill>
              </a:rPr>
              <a:t>exual </a:t>
            </a:r>
            <a:r>
              <a:rPr lang="en-US" dirty="0">
                <a:solidFill>
                  <a:srgbClr val="FF0000"/>
                </a:solidFill>
              </a:rPr>
              <a:t>A</a:t>
            </a:r>
            <a:r>
              <a:rPr lang="en-US" dirty="0" smtClean="0">
                <a:solidFill>
                  <a:srgbClr val="FF0000"/>
                </a:solidFill>
              </a:rPr>
              <a:t>ssault</a:t>
            </a:r>
            <a:r>
              <a:rPr lang="en-US" dirty="0" smtClean="0"/>
              <a:t> to include forms of sexual violence not covered by existing penal provision on Rape (IPC 375)</a:t>
            </a:r>
          </a:p>
          <a:p>
            <a:pPr>
              <a:buNone/>
            </a:pPr>
            <a:endParaRPr lang="en-US" dirty="0" smtClean="0"/>
          </a:p>
          <a:p>
            <a:r>
              <a:rPr lang="en-US" dirty="0" smtClean="0"/>
              <a:t>Including mutilation, stripping, parading, insertion of objects into women’s bodies and other such sexual crimes intended to intimidate, degrade and humiliate</a:t>
            </a:r>
            <a:endParaRPr lang="en-US" dirty="0"/>
          </a:p>
        </p:txBody>
      </p:sp>
      <p:sp>
        <p:nvSpPr>
          <p:cNvPr id="4" name="Text Placeholder 3"/>
          <p:cNvSpPr>
            <a:spLocks noGrp="1"/>
          </p:cNvSpPr>
          <p:nvPr>
            <p:ph type="body" sz="half" idx="4294967295"/>
          </p:nvPr>
        </p:nvSpPr>
        <p:spPr>
          <a:xfrm>
            <a:off x="0" y="1435100"/>
            <a:ext cx="3008313" cy="4691063"/>
          </a:xfrm>
        </p:spPr>
        <p:txBody>
          <a:bodyPr>
            <a:normAutofit/>
          </a:bodyPr>
          <a:lstStyle/>
          <a:p>
            <a:pPr>
              <a:buNone/>
            </a:pPr>
            <a:r>
              <a:rPr lang="en-US" sz="2000" b="1" dirty="0" smtClean="0"/>
              <a:t> </a:t>
            </a:r>
            <a:endParaRPr lang="en-US"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buNone/>
            </a:pPr>
            <a:r>
              <a:rPr lang="en-US" dirty="0" smtClean="0"/>
              <a:t>	</a:t>
            </a:r>
            <a:r>
              <a:rPr lang="en-US" u="sng" dirty="0" smtClean="0"/>
              <a:t>Burden of proof. 32A.</a:t>
            </a:r>
            <a:r>
              <a:rPr lang="en-US" dirty="0" smtClean="0"/>
              <a:t>  </a:t>
            </a:r>
          </a:p>
          <a:p>
            <a:pPr>
              <a:buNone/>
            </a:pPr>
            <a:r>
              <a:rPr lang="en-US" dirty="0" smtClean="0"/>
              <a:t>	When a person is accused of having committed the offence of </a:t>
            </a:r>
            <a:r>
              <a:rPr lang="en-US" u="sng" dirty="0" smtClean="0"/>
              <a:t>Rape</a:t>
            </a:r>
            <a:r>
              <a:rPr lang="en-US" dirty="0" smtClean="0"/>
              <a:t> under Section 375 IPC or </a:t>
            </a:r>
            <a:r>
              <a:rPr lang="en-US" u="sng" dirty="0" smtClean="0"/>
              <a:t>Sexual Assault </a:t>
            </a:r>
            <a:r>
              <a:rPr lang="en-US" dirty="0" smtClean="0"/>
              <a:t>as defined above the burden of proving that the accused has not committed the offence shall be on the accused.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lgn="ctr">
              <a:buNone/>
            </a:pPr>
            <a:r>
              <a:rPr lang="en-US" u="sng" dirty="0" smtClean="0"/>
              <a:t>NOT A CIVIL SOCIETY PROPOSAL</a:t>
            </a:r>
          </a:p>
          <a:p>
            <a:endParaRPr lang="en-US" dirty="0" smtClean="0"/>
          </a:p>
          <a:p>
            <a:r>
              <a:rPr lang="en-US" dirty="0" smtClean="0"/>
              <a:t>Crime of RAPE in the course of communal violence, to be punishable with death or imprisonment for life.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 Proposal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r>
              <a:rPr lang="en-US" dirty="0" smtClean="0"/>
              <a:t>New crime of </a:t>
            </a:r>
            <a:r>
              <a:rPr lang="en-US" dirty="0" smtClean="0">
                <a:solidFill>
                  <a:srgbClr val="FF0000"/>
                </a:solidFill>
              </a:rPr>
              <a:t>Command &amp; Superior Responsibility</a:t>
            </a:r>
          </a:p>
          <a:p>
            <a:endParaRPr lang="en-US" dirty="0" smtClean="0">
              <a:solidFill>
                <a:srgbClr val="FF0000"/>
              </a:solidFill>
            </a:endParaRPr>
          </a:p>
          <a:p>
            <a:r>
              <a:rPr lang="en-US" dirty="0" smtClean="0"/>
              <a:t>Rationale: those who mastermind communal violence &amp; gain from damage to secular fabric must be criminally liable for acts of omission and commission</a:t>
            </a:r>
          </a:p>
          <a:p>
            <a:endParaRPr lang="en-US" dirty="0" smtClean="0"/>
          </a:p>
          <a:p>
            <a:r>
              <a:rPr lang="en-US" dirty="0" smtClean="0"/>
              <a:t>Command Responsibility: Public Servants</a:t>
            </a:r>
          </a:p>
          <a:p>
            <a:pPr>
              <a:buNone/>
            </a:pPr>
            <a:endParaRPr lang="en-US" dirty="0" smtClean="0"/>
          </a:p>
          <a:p>
            <a:r>
              <a:rPr lang="en-US" dirty="0" smtClean="0"/>
              <a:t>Superior Responsibility: Non-State Actors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 Proposal</a:t>
            </a:r>
            <a:endParaRPr lang="en-US" dirty="0"/>
          </a:p>
        </p:txBody>
      </p:sp>
      <p:sp>
        <p:nvSpPr>
          <p:cNvPr id="3" name="Content Placeholder 2"/>
          <p:cNvSpPr>
            <a:spLocks noGrp="1"/>
          </p:cNvSpPr>
          <p:nvPr>
            <p:ph idx="1"/>
          </p:nvPr>
        </p:nvSpPr>
        <p:spPr>
          <a:xfrm>
            <a:off x="457200" y="1748655"/>
            <a:ext cx="8229600" cy="4525963"/>
          </a:xfrm>
        </p:spPr>
        <p:style>
          <a:lnRef idx="2">
            <a:schemeClr val="accent2"/>
          </a:lnRef>
          <a:fillRef idx="1">
            <a:schemeClr val="lt1"/>
          </a:fillRef>
          <a:effectRef idx="0">
            <a:schemeClr val="accent2"/>
          </a:effectRef>
          <a:fontRef idx="minor">
            <a:schemeClr val="dk1"/>
          </a:fontRef>
        </p:style>
        <p:txBody>
          <a:bodyPr>
            <a:normAutofit fontScale="25000" lnSpcReduction="20000"/>
          </a:bodyPr>
          <a:lstStyle/>
          <a:p>
            <a:pPr marL="514350" indent="-514350">
              <a:buNone/>
            </a:pPr>
            <a:endParaRPr lang="en-US" b="1" dirty="0" smtClean="0"/>
          </a:p>
          <a:p>
            <a:pPr marL="514350" indent="-514350">
              <a:buNone/>
            </a:pPr>
            <a:r>
              <a:rPr lang="en-US" b="1" dirty="0" smtClean="0"/>
              <a:t>	</a:t>
            </a:r>
            <a:r>
              <a:rPr lang="en-US" sz="7200" b="1" dirty="0" smtClean="0"/>
              <a:t>ADD CLAUSE 17A: COMMAND RESPONSIBILITY OF PUBLIC SERVANT</a:t>
            </a:r>
          </a:p>
          <a:p>
            <a:pPr marL="514350" indent="-514350">
              <a:buNone/>
            </a:pPr>
            <a:endParaRPr lang="en-US" sz="7200" b="1" dirty="0" smtClean="0"/>
          </a:p>
          <a:p>
            <a:pPr marL="514350" indent="-514350">
              <a:buAutoNum type="alphaLcParenBoth"/>
            </a:pPr>
            <a:r>
              <a:rPr lang="en-US" sz="7200" dirty="0" smtClean="0"/>
              <a:t>A public servant as defined in Section 21 IPC shall be criminally responsible for crimes (which include both acts of commission and omission) committed by forces or other public servants under his effective command and control, or effective authority and control as the case may be, as a result of his or her failure to exercise control properly over such forces, where:</a:t>
            </a:r>
          </a:p>
          <a:p>
            <a:pPr marL="514350" indent="-514350">
              <a:buNone/>
            </a:pPr>
            <a:endParaRPr lang="en-US" sz="7200" dirty="0" smtClean="0"/>
          </a:p>
          <a:p>
            <a:r>
              <a:rPr lang="en-US" sz="7200" dirty="0" smtClean="0"/>
              <a:t>(</a:t>
            </a:r>
            <a:r>
              <a:rPr lang="en-US" sz="7200" dirty="0" err="1" smtClean="0"/>
              <a:t>i</a:t>
            </a:r>
            <a:r>
              <a:rPr lang="en-US" sz="7200" dirty="0" smtClean="0"/>
              <a:t>) That public servant either knew or, owing to the circumstances at the time, should have known that forces/ persons subordinate to him were committing or about to commit such crimes; and</a:t>
            </a:r>
          </a:p>
          <a:p>
            <a:pPr>
              <a:buNone/>
            </a:pPr>
            <a:endParaRPr lang="en-US" sz="7200" dirty="0" smtClean="0"/>
          </a:p>
          <a:p>
            <a:r>
              <a:rPr lang="en-US" sz="7200" dirty="0" smtClean="0"/>
              <a:t>(ii) That the public servant failed to take all necessary and reasonable measures within his power/ authority to prevent or control their commission or omission </a:t>
            </a:r>
          </a:p>
          <a:p>
            <a:pPr>
              <a:buNone/>
            </a:pPr>
            <a:endParaRPr lang="en-US" sz="7200" dirty="0" smtClean="0"/>
          </a:p>
          <a:p>
            <a:r>
              <a:rPr lang="en-US" sz="7200" dirty="0" smtClean="0"/>
              <a:t>(iii) Or to submit the matter to the competent authorities for investigation and prosecution. </a:t>
            </a:r>
          </a:p>
          <a:p>
            <a:pPr marL="514350" indent="-514350">
              <a:buNone/>
            </a:pPr>
            <a:r>
              <a:rPr lang="en-US" sz="7200" dirty="0"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 Proposal</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Autofit/>
          </a:bodyPr>
          <a:lstStyle/>
          <a:p>
            <a:pPr>
              <a:buNone/>
            </a:pPr>
            <a:r>
              <a:rPr lang="en-US" sz="1600" dirty="0" smtClean="0"/>
              <a:t>	</a:t>
            </a:r>
          </a:p>
          <a:p>
            <a:pPr>
              <a:buNone/>
            </a:pPr>
            <a:r>
              <a:rPr lang="en-US" sz="1600" b="1" dirty="0" smtClean="0"/>
              <a:t>	</a:t>
            </a:r>
            <a:r>
              <a:rPr lang="en-US" sz="1800" b="1" dirty="0" smtClean="0"/>
              <a:t>SUPERIOR RESPONSIBILITY OF NON-STATE ACTORS</a:t>
            </a:r>
            <a:endParaRPr lang="en-US" sz="1600" dirty="0" smtClean="0"/>
          </a:p>
          <a:p>
            <a:pPr>
              <a:buNone/>
            </a:pPr>
            <a:r>
              <a:rPr lang="en-US" sz="1600" dirty="0" smtClean="0"/>
              <a:t>	With respect to superior and subordinate relationships such as a political party or an </a:t>
            </a:r>
            <a:r>
              <a:rPr lang="en-US" sz="1600" dirty="0" err="1" smtClean="0"/>
              <a:t>organisation</a:t>
            </a:r>
            <a:r>
              <a:rPr lang="en-US" sz="1600" dirty="0" smtClean="0"/>
              <a:t> a superior shall be criminally responsible for crimes committed by subordinates under his or her effective authority and control, as a result of his failure to exercise control properly over such subordinates, where:</a:t>
            </a:r>
          </a:p>
          <a:p>
            <a:pPr>
              <a:buNone/>
            </a:pPr>
            <a:r>
              <a:rPr lang="en-US" sz="1600" dirty="0" smtClean="0"/>
              <a:t> </a:t>
            </a:r>
          </a:p>
          <a:p>
            <a:r>
              <a:rPr lang="en-US" sz="1600" dirty="0" smtClean="0"/>
              <a:t>(</a:t>
            </a:r>
            <a:r>
              <a:rPr lang="en-US" sz="1600" dirty="0" err="1" smtClean="0"/>
              <a:t>i</a:t>
            </a:r>
            <a:r>
              <a:rPr lang="en-US" sz="1600" dirty="0" smtClean="0"/>
              <a:t>) the superior either knew, or consciously disregarded information which clearly indicated, that the subordinates were committing or about to commit such crimes;</a:t>
            </a:r>
          </a:p>
          <a:p>
            <a:r>
              <a:rPr lang="en-US" sz="1600" dirty="0" smtClean="0"/>
              <a:t>(ii) the crimes concerned activities that were within the effective responsibility and control of the superior; and</a:t>
            </a:r>
          </a:p>
          <a:p>
            <a:r>
              <a:rPr lang="en-US" sz="1600" dirty="0" smtClean="0"/>
              <a:t>(iii) the superior failed to take all necessary and reasonable measures within his or her power to prevent or control their commission or to submit the matter to the competent authorities for investigation and prosecution. </a:t>
            </a:r>
          </a:p>
          <a:p>
            <a:pPr>
              <a:buNone/>
            </a:pPr>
            <a:r>
              <a:rPr lang="en-US" sz="1600" dirty="0" smtClean="0"/>
              <a:t>	</a:t>
            </a:r>
            <a:r>
              <a:rPr lang="en-US" sz="1600" i="1" dirty="0" smtClean="0"/>
              <a:t>Explanation – a subordinate  is not limited to persons who are formal members of a party or organization. </a:t>
            </a:r>
            <a:endParaRPr lang="en-US" sz="16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buNone/>
            </a:pPr>
            <a:r>
              <a:rPr lang="en-US" dirty="0" smtClean="0"/>
              <a:t>	</a:t>
            </a:r>
          </a:p>
          <a:p>
            <a:pPr>
              <a:buNone/>
            </a:pPr>
            <a:r>
              <a:rPr lang="en-US" dirty="0" smtClean="0"/>
              <a:t>	Office bearers of </a:t>
            </a:r>
            <a:r>
              <a:rPr lang="en-US" dirty="0" err="1" smtClean="0"/>
              <a:t>organisations</a:t>
            </a:r>
            <a:r>
              <a:rPr lang="en-US" dirty="0" smtClean="0"/>
              <a:t>/associations involved in communal violence deemed guilty unless they prove no involvement in it, nor any knowledge of commission by their office bearers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a:t>
            </a:r>
            <a:r>
              <a:rPr lang="en-US" dirty="0" smtClean="0"/>
              <a:t>Proposal (1)</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55000" lnSpcReduction="20000"/>
          </a:bodyPr>
          <a:lstStyle/>
          <a:p>
            <a:pPr algn="ctr">
              <a:buNone/>
            </a:pPr>
            <a:r>
              <a:rPr lang="en-US" sz="4480" u="sng" dirty="0" smtClean="0"/>
              <a:t>Duties, Accountability &amp; Protection of Public Officials</a:t>
            </a:r>
          </a:p>
          <a:p>
            <a:pPr>
              <a:buNone/>
            </a:pPr>
            <a:endParaRPr lang="en-US" dirty="0" smtClean="0"/>
          </a:p>
          <a:p>
            <a:pPr>
              <a:buFont typeface="Wingdings" charset="2"/>
              <a:buChar char="ü"/>
            </a:pPr>
            <a:r>
              <a:rPr lang="en-US" dirty="0" smtClean="0"/>
              <a:t>Delete words ‘</a:t>
            </a:r>
            <a:r>
              <a:rPr lang="en-US" dirty="0" err="1" smtClean="0"/>
              <a:t>malafide</a:t>
            </a:r>
            <a:r>
              <a:rPr lang="en-US" dirty="0" smtClean="0"/>
              <a:t>’ and ‘</a:t>
            </a:r>
            <a:r>
              <a:rPr lang="en-US" dirty="0" err="1" smtClean="0"/>
              <a:t>wilfully</a:t>
            </a:r>
            <a:r>
              <a:rPr lang="en-US" dirty="0" smtClean="0"/>
              <a:t>’ in Draft Bill (Clause 17) which make it difficult to secure accountability</a:t>
            </a:r>
          </a:p>
          <a:p>
            <a:pPr>
              <a:buFont typeface="Wingdings" charset="2"/>
              <a:buChar char="ü"/>
            </a:pPr>
            <a:endParaRPr lang="en-US" dirty="0" smtClean="0"/>
          </a:p>
          <a:p>
            <a:pPr>
              <a:buFont typeface="Wingdings" charset="2"/>
              <a:buChar char="ü"/>
            </a:pPr>
            <a:r>
              <a:rPr lang="en-US" dirty="0" smtClean="0"/>
              <a:t>Delete Clause 57: ‘Good faith’ </a:t>
            </a:r>
            <a:r>
              <a:rPr lang="en-US" dirty="0" smtClean="0"/>
              <a:t>clause</a:t>
            </a:r>
          </a:p>
          <a:p>
            <a:pPr>
              <a:buNone/>
            </a:pPr>
            <a:endParaRPr lang="en-US" dirty="0" smtClean="0"/>
          </a:p>
          <a:p>
            <a:pPr>
              <a:buFont typeface="Wingdings" charset="2"/>
              <a:buChar char="ü"/>
            </a:pPr>
            <a:r>
              <a:rPr lang="en-US" dirty="0" smtClean="0"/>
              <a:t>Delete Clause 17 (3): Prior sanction for prosecution</a:t>
            </a:r>
            <a:endParaRPr lang="en-US" dirty="0" smtClean="0"/>
          </a:p>
          <a:p>
            <a:pPr>
              <a:buFont typeface="Wingdings" charset="2"/>
              <a:buChar char="ü"/>
            </a:pPr>
            <a:endParaRPr lang="en-US" dirty="0" smtClean="0"/>
          </a:p>
          <a:p>
            <a:pPr>
              <a:buFont typeface="Wingdings" charset="2"/>
              <a:buChar char="ü"/>
            </a:pPr>
            <a:r>
              <a:rPr lang="en-US" dirty="0" smtClean="0"/>
              <a:t>Crimes under this Act: Exception to Sec. 45 &amp; Sec. 197 </a:t>
            </a:r>
            <a:r>
              <a:rPr lang="en-US" dirty="0" err="1" smtClean="0"/>
              <a:t>CrPC</a:t>
            </a:r>
            <a:r>
              <a:rPr lang="en-US" dirty="0" smtClean="0"/>
              <a:t> (prior sanction for prosecution)</a:t>
            </a:r>
          </a:p>
          <a:p>
            <a:pPr>
              <a:buFont typeface="Wingdings" charset="2"/>
              <a:buChar char="ü"/>
            </a:pPr>
            <a:endParaRPr lang="en-US" dirty="0" smtClean="0"/>
          </a:p>
          <a:p>
            <a:pPr>
              <a:buFont typeface="Wingdings" charset="2"/>
              <a:buChar char="ü"/>
            </a:pPr>
            <a:r>
              <a:rPr lang="en-US" dirty="0" smtClean="0"/>
              <a:t>Need to protect public officials from wrongful implication</a:t>
            </a:r>
          </a:p>
          <a:p>
            <a:pPr>
              <a:buFont typeface="Wingdings" charset="2"/>
              <a:buChar char="ü"/>
            </a:pPr>
            <a:endParaRPr lang="en-US" dirty="0" smtClean="0"/>
          </a:p>
          <a:p>
            <a:pPr>
              <a:buFont typeface="Wingdings" charset="2"/>
              <a:buChar char="ü"/>
            </a:pPr>
            <a:r>
              <a:rPr lang="en-US" dirty="0" smtClean="0"/>
              <a:t>Judicial determination of due diligence by public official at initial stage of charge</a:t>
            </a:r>
          </a:p>
          <a:p>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Proposal (2)</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buNone/>
            </a:pPr>
            <a:r>
              <a:rPr lang="en-US" dirty="0" smtClean="0"/>
              <a:t>	Insert clauses:</a:t>
            </a:r>
          </a:p>
          <a:p>
            <a:pPr>
              <a:buNone/>
            </a:pPr>
            <a:endParaRPr lang="en-US" dirty="0" smtClean="0"/>
          </a:p>
          <a:p>
            <a:pPr>
              <a:buFont typeface="Wingdings" charset="2"/>
              <a:buChar char="ü"/>
            </a:pPr>
            <a:r>
              <a:rPr lang="en-US" dirty="0" smtClean="0"/>
              <a:t>Immunities or special procedural rules which may attach to the official capacity of a person, whether under national or international law, shall not bar the court from exercising its jurisdiction over such a person</a:t>
            </a:r>
          </a:p>
          <a:p>
            <a:pPr>
              <a:buNone/>
            </a:pPr>
            <a:endParaRPr lang="en-US" dirty="0" smtClean="0"/>
          </a:p>
          <a:p>
            <a:pPr>
              <a:buFont typeface="Wingdings" charset="2"/>
              <a:buChar char="ü"/>
            </a:pPr>
            <a:r>
              <a:rPr lang="en-US" dirty="0" smtClean="0"/>
              <a:t>No person shall be entitled to claim any sovereign immunity and privilege for offences committed under this act</a:t>
            </a:r>
          </a:p>
          <a:p>
            <a:pPr>
              <a:buNone/>
            </a:pPr>
            <a:endParaRPr lang="en-US" dirty="0" smtClean="0"/>
          </a:p>
          <a:p>
            <a:r>
              <a:rPr lang="en-US" dirty="0" smtClean="0"/>
              <a:t>Amend </a:t>
            </a:r>
            <a:r>
              <a:rPr lang="en-US" dirty="0" err="1" smtClean="0"/>
              <a:t>Cr.P.C</a:t>
            </a:r>
            <a:r>
              <a:rPr lang="en-US" dirty="0" smtClean="0"/>
              <a:t> to vest power of sanction in District Judge or State Legal Services Authority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en-US" dirty="0" smtClean="0"/>
              <a:t>Punishment for public servants acting in </a:t>
            </a:r>
            <a:r>
              <a:rPr lang="en-US" dirty="0" err="1" smtClean="0"/>
              <a:t>malafide</a:t>
            </a:r>
            <a:r>
              <a:rPr lang="en-US" dirty="0" smtClean="0"/>
              <a:t> manner may extend to 3 yrs or fine, instead of 1 yr. or fine (Clause 17)</a:t>
            </a:r>
          </a:p>
          <a:p>
            <a:pPr>
              <a:buNone/>
            </a:pPr>
            <a:endParaRPr lang="en-US" dirty="0" smtClean="0"/>
          </a:p>
          <a:p>
            <a:r>
              <a:rPr lang="en-US" dirty="0" smtClean="0"/>
              <a:t>If State govt. refuses sanction for prosecution, it shall record its reasons</a:t>
            </a:r>
          </a:p>
          <a:p>
            <a:pPr>
              <a:buNone/>
            </a:pPr>
            <a:endParaRPr lang="en-US" dirty="0" smtClean="0"/>
          </a:p>
          <a:p>
            <a:r>
              <a:rPr lang="en-US" dirty="0" smtClean="0"/>
              <a:t>Right of appeal by victim (for refusal of sanction) to the court where case is being tried. Decision of court to be final.</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 Proposal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lnSpcReduction="10000"/>
          </a:bodyPr>
          <a:lstStyle/>
          <a:p>
            <a:pPr algn="ctr">
              <a:buNone/>
            </a:pPr>
            <a:r>
              <a:rPr lang="en-US" u="sng" dirty="0" smtClean="0"/>
              <a:t>Investigation, Trial &amp; Procedure</a:t>
            </a:r>
          </a:p>
          <a:p>
            <a:pPr algn="ctr">
              <a:buNone/>
            </a:pPr>
            <a:endParaRPr lang="en-US" u="sng" dirty="0" smtClean="0"/>
          </a:p>
          <a:p>
            <a:r>
              <a:rPr lang="en-US" dirty="0" smtClean="0"/>
              <a:t>To meet extraordinary circumstances of communal violence</a:t>
            </a:r>
          </a:p>
          <a:p>
            <a:pPr lvl="1">
              <a:buFont typeface="Wingdings" charset="2"/>
              <a:buChar char="ü"/>
            </a:pPr>
            <a:r>
              <a:rPr lang="en-US" dirty="0" smtClean="0"/>
              <a:t>Amend procedural law </a:t>
            </a:r>
          </a:p>
          <a:p>
            <a:pPr lvl="1">
              <a:buFont typeface="Wingdings" charset="2"/>
              <a:buChar char="ü"/>
            </a:pPr>
            <a:r>
              <a:rPr lang="en-US" dirty="0" smtClean="0"/>
              <a:t>Amend law of evidence</a:t>
            </a:r>
          </a:p>
          <a:p>
            <a:pPr lvl="1">
              <a:buNone/>
            </a:pPr>
            <a:endParaRPr lang="en-US" dirty="0" smtClean="0"/>
          </a:p>
          <a:p>
            <a:r>
              <a:rPr lang="en-US" dirty="0" smtClean="0"/>
              <a:t>Rules to be framed for victim/witness protection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r>
              <a:rPr lang="en-US" dirty="0" smtClean="0"/>
              <a:t>Right of victim-witnesses to file application before metropolitan magistrate/judicial magistrate (whether having jurisdiction or not) to record 164 statement. To be forwarded to competent court.</a:t>
            </a:r>
          </a:p>
          <a:p>
            <a:endParaRPr lang="en-US" dirty="0" smtClean="0"/>
          </a:p>
          <a:p>
            <a:r>
              <a:rPr lang="en-US" dirty="0" smtClean="0"/>
              <a:t>No adverse inference from delay in FIR</a:t>
            </a:r>
          </a:p>
          <a:p>
            <a:endParaRPr lang="en-US" dirty="0" smtClean="0"/>
          </a:p>
          <a:p>
            <a:r>
              <a:rPr lang="en-US" dirty="0" smtClean="0"/>
              <a:t>Provision for giving evidence through video conferencing</a:t>
            </a:r>
          </a:p>
          <a:p>
            <a:endParaRPr lang="en-US" dirty="0" smtClean="0"/>
          </a:p>
          <a:p>
            <a:r>
              <a:rPr lang="en-US" dirty="0" smtClean="0"/>
              <a:t>Free legal aid under legal services authority act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endParaRPr lang="en-US" dirty="0" smtClean="0"/>
          </a:p>
          <a:p>
            <a:pPr>
              <a:buNone/>
            </a:pPr>
            <a:r>
              <a:rPr lang="en-US" dirty="0" smtClean="0"/>
              <a:t>	Victim to have rights of access to information of proceedings, legal documents, to participate and to be heard at all stages of registration, investigation, and trial in accordance with </a:t>
            </a:r>
            <a:r>
              <a:rPr lang="en-US" dirty="0" err="1" smtClean="0"/>
              <a:t>Cr.P.C</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a:t>
            </a:r>
            <a:r>
              <a:rPr lang="en-US" dirty="0" smtClean="0"/>
              <a:t>Proposal (1)</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endParaRPr lang="en-US" dirty="0" smtClean="0"/>
          </a:p>
          <a:p>
            <a:r>
              <a:rPr lang="en-US" dirty="0" smtClean="0"/>
              <a:t>ESTABLISH</a:t>
            </a:r>
            <a:r>
              <a:rPr lang="en-US" dirty="0" smtClean="0"/>
              <a:t>: PERMANENT INDEPENDENT STATUTORY BODIES </a:t>
            </a:r>
          </a:p>
          <a:p>
            <a:pPr>
              <a:buNone/>
            </a:pPr>
            <a:r>
              <a:rPr lang="en-US" dirty="0" smtClean="0"/>
              <a:t>	National</a:t>
            </a:r>
            <a:r>
              <a:rPr lang="en-US" dirty="0" smtClean="0"/>
              <a:t>, State, District </a:t>
            </a:r>
            <a:r>
              <a:rPr lang="en-US" dirty="0" smtClean="0">
                <a:solidFill>
                  <a:srgbClr val="FF0000"/>
                </a:solidFill>
              </a:rPr>
              <a:t>Communal Harmony, Justice &amp; Reparation Commissions/Councils</a:t>
            </a:r>
            <a:r>
              <a:rPr lang="en-US" dirty="0" smtClean="0"/>
              <a:t> (CHJRC</a:t>
            </a:r>
            <a:r>
              <a:rPr lang="en-US" dirty="0" smtClean="0"/>
              <a:t>)</a:t>
            </a:r>
          </a:p>
          <a:p>
            <a:pPr>
              <a:buNone/>
            </a:pPr>
            <a:endParaRPr lang="en-US" dirty="0" smtClean="0"/>
          </a:p>
          <a:p>
            <a:r>
              <a:rPr lang="en-US" dirty="0" smtClean="0">
                <a:solidFill>
                  <a:schemeClr val="tx1"/>
                </a:solidFill>
              </a:rPr>
              <a:t>RATIONALE: </a:t>
            </a:r>
            <a:r>
              <a:rPr lang="en-US" dirty="0" smtClean="0"/>
              <a:t>State &amp; Central Govt. have sufficient powers to prevent &amp; control communal violence</a:t>
            </a:r>
          </a:p>
          <a:p>
            <a:endParaRPr lang="en-US" dirty="0" smtClean="0"/>
          </a:p>
          <a:p>
            <a:r>
              <a:rPr lang="en-US" dirty="0" smtClean="0"/>
              <a:t>WHAT’S NEEDED: Independent oversight to ensure action by and accountability of public authorities to exercise those powers</a:t>
            </a:r>
          </a:p>
          <a:p>
            <a:endParaRPr lang="en-US" dirty="0" smtClean="0"/>
          </a:p>
          <a:p>
            <a:r>
              <a:rPr lang="en-US" dirty="0" smtClean="0">
                <a:solidFill>
                  <a:srgbClr val="323232"/>
                </a:solidFill>
              </a:rPr>
              <a:t>REMOVE: Declaration of Disturbed Area, Appointment by State Govt. of Competent Authority with enhanced powers</a:t>
            </a:r>
            <a:endParaRPr lang="en-US" dirty="0">
              <a:solidFill>
                <a:srgbClr val="32323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a:t>
            </a:r>
            <a:r>
              <a:rPr lang="en-US" dirty="0" smtClean="0"/>
              <a:t>Proposal (1)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Autofit/>
          </a:bodyPr>
          <a:lstStyle/>
          <a:p>
            <a:pPr algn="ctr">
              <a:buNone/>
            </a:pPr>
            <a:r>
              <a:rPr lang="en-US" sz="2000" u="sng" dirty="0" smtClean="0"/>
              <a:t>POWERS OF</a:t>
            </a:r>
            <a:r>
              <a:rPr lang="en-US" sz="2000" u="sng" dirty="0" smtClean="0"/>
              <a:t> </a:t>
            </a:r>
            <a:r>
              <a:rPr lang="en-US" sz="2000" u="sng" dirty="0" smtClean="0">
                <a:solidFill>
                  <a:srgbClr val="FF0000"/>
                </a:solidFill>
              </a:rPr>
              <a:t>COMMUNAL HARMONY, JUSTICE, REPARATION COMMISSION:</a:t>
            </a:r>
            <a:endParaRPr lang="en-US" sz="2000" dirty="0" smtClean="0"/>
          </a:p>
          <a:p>
            <a:pPr>
              <a:buFont typeface="Wingdings" charset="2"/>
              <a:buChar char="ü"/>
            </a:pPr>
            <a:r>
              <a:rPr lang="en-US" sz="2000" dirty="0" smtClean="0"/>
              <a:t>Notify application of CV Act in any jurisdiction, and declare it</a:t>
            </a:r>
            <a:r>
              <a:rPr lang="en-US" sz="2000" dirty="0" smtClean="0"/>
              <a:t> protected area  </a:t>
            </a:r>
            <a:r>
              <a:rPr lang="en-US" sz="2000" dirty="0" smtClean="0"/>
              <a:t>(instead of ‘disturbed area’) if</a:t>
            </a:r>
            <a:r>
              <a:rPr lang="en-US" sz="2000" dirty="0" smtClean="0"/>
              <a:t> </a:t>
            </a:r>
            <a:r>
              <a:rPr lang="en-US" sz="2000" dirty="0" smtClean="0"/>
              <a:t>State govt.</a:t>
            </a:r>
            <a:r>
              <a:rPr lang="en-US" sz="2000" dirty="0" smtClean="0"/>
              <a:t> </a:t>
            </a:r>
            <a:r>
              <a:rPr lang="en-US" sz="2000" dirty="0" smtClean="0"/>
              <a:t>has not done so </a:t>
            </a:r>
            <a:r>
              <a:rPr lang="en-US" sz="2000" dirty="0" smtClean="0"/>
              <a:t>already</a:t>
            </a:r>
          </a:p>
          <a:p>
            <a:pPr>
              <a:buFont typeface="Wingdings" charset="2"/>
              <a:buChar char="ü"/>
            </a:pPr>
            <a:r>
              <a:rPr lang="en-US" sz="2000" dirty="0" smtClean="0"/>
              <a:t>All provisions of this Act come into force</a:t>
            </a:r>
            <a:endParaRPr lang="en-US" sz="2000" dirty="0" smtClean="0"/>
          </a:p>
          <a:p>
            <a:pPr>
              <a:buFont typeface="Wingdings" charset="2"/>
              <a:buChar char="ü"/>
            </a:pPr>
            <a:r>
              <a:rPr lang="en-US" sz="2000" dirty="0" smtClean="0"/>
              <a:t>Issue directions to State govt. and administration to take preventive measures, including calling in forces, if not done so already</a:t>
            </a:r>
          </a:p>
          <a:p>
            <a:pPr>
              <a:buFont typeface="Wingdings" charset="2"/>
              <a:buChar char="ü"/>
            </a:pPr>
            <a:r>
              <a:rPr lang="en-US" sz="2000" dirty="0" smtClean="0"/>
              <a:t>Receive victims complaints </a:t>
            </a:r>
            <a:r>
              <a:rPr lang="en-US" sz="2000" dirty="0" smtClean="0"/>
              <a:t>- </a:t>
            </a:r>
            <a:r>
              <a:rPr lang="en-US" sz="2000" dirty="0" smtClean="0"/>
              <a:t>threats</a:t>
            </a:r>
            <a:r>
              <a:rPr lang="en-US" sz="2000" dirty="0" smtClean="0"/>
              <a:t>, </a:t>
            </a:r>
            <a:r>
              <a:rPr lang="en-US" sz="2000" dirty="0" smtClean="0"/>
              <a:t>intimidation, recommend action</a:t>
            </a:r>
          </a:p>
          <a:p>
            <a:pPr>
              <a:buFont typeface="Wingdings" charset="2"/>
              <a:buChar char="ü"/>
            </a:pPr>
            <a:r>
              <a:rPr lang="en-US" sz="2000" dirty="0" smtClean="0"/>
              <a:t>Receive and enquire into complaints of dereliction of </a:t>
            </a:r>
            <a:r>
              <a:rPr lang="en-US" sz="2000" dirty="0" smtClean="0"/>
              <a:t>duty by investigating and prosecuting </a:t>
            </a:r>
            <a:r>
              <a:rPr lang="en-US" sz="2000" dirty="0" smtClean="0"/>
              <a:t>agencies</a:t>
            </a:r>
            <a:endParaRPr lang="en-US" sz="2000" dirty="0" smtClean="0"/>
          </a:p>
          <a:p>
            <a:pPr>
              <a:buFont typeface="Wingdings" charset="2"/>
              <a:buChar char="ü"/>
            </a:pPr>
            <a:r>
              <a:rPr lang="en-US" sz="2000" dirty="0" smtClean="0"/>
              <a:t>Monitor rescue, relief, compensation, rehabilitation, resettlement according to national norms</a:t>
            </a:r>
          </a:p>
          <a:p>
            <a:pPr>
              <a:buFont typeface="Wingdings" charset="2"/>
              <a:buChar char="ü"/>
            </a:pPr>
            <a:r>
              <a:rPr lang="en-US" sz="2000" dirty="0" smtClean="0"/>
              <a:t>Be part of consultation to appoint </a:t>
            </a:r>
            <a:r>
              <a:rPr lang="en-US" sz="2000" dirty="0" err="1" smtClean="0"/>
              <a:t>Spl</a:t>
            </a:r>
            <a:r>
              <a:rPr lang="en-US" sz="2000" dirty="0" smtClean="0"/>
              <a:t>. Public Prosecutors</a:t>
            </a:r>
          </a:p>
          <a:p>
            <a:pPr>
              <a:buFont typeface="Wingdings" charset="2"/>
              <a:buChar char="ü"/>
            </a:pPr>
            <a:r>
              <a:rPr lang="en-US" sz="2000" dirty="0" smtClean="0"/>
              <a:t>Monitor</a:t>
            </a:r>
            <a:r>
              <a:rPr lang="en-US" sz="2000" dirty="0" smtClean="0"/>
              <a:t> investigation and trials</a:t>
            </a:r>
            <a:endParaRPr lang="en-US" sz="2000" dirty="0" smtClean="0"/>
          </a:p>
          <a:p>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Proposal (1)</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pPr>
              <a:buNone/>
            </a:pPr>
            <a:endParaRPr lang="en-US" dirty="0" smtClean="0"/>
          </a:p>
          <a:p>
            <a:pPr>
              <a:buNone/>
            </a:pPr>
            <a:r>
              <a:rPr lang="en-US" dirty="0" smtClean="0"/>
              <a:t>	Recommendations of National Communal Harmony, Justice and Reparation Commission/Council to be binding on concerned Government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a:t>
            </a:r>
            <a:r>
              <a:rPr lang="en-US" dirty="0" smtClean="0"/>
              <a:t>Proposal (2)</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r>
              <a:rPr lang="en-US" dirty="0" smtClean="0"/>
              <a:t>ESTABLISH: PERMANENT INDEPENDENT STATUTORY </a:t>
            </a:r>
            <a:r>
              <a:rPr lang="en-US" dirty="0" smtClean="0"/>
              <a:t>BODY </a:t>
            </a:r>
          </a:p>
          <a:p>
            <a:pPr>
              <a:buNone/>
            </a:pPr>
            <a:r>
              <a:rPr lang="en-US" dirty="0" smtClean="0"/>
              <a:t>	</a:t>
            </a:r>
            <a:r>
              <a:rPr lang="en-US" dirty="0" smtClean="0"/>
              <a:t>National Authority for the Prevention &amp; Punishment of Sectarian violence and to provide rehabilitation of victims</a:t>
            </a:r>
          </a:p>
          <a:p>
            <a:pPr>
              <a:buNone/>
            </a:pPr>
            <a:endParaRPr lang="en-US" dirty="0" smtClean="0"/>
          </a:p>
          <a:p>
            <a:r>
              <a:rPr lang="en-US" dirty="0" smtClean="0">
                <a:solidFill>
                  <a:schemeClr val="tx1"/>
                </a:solidFill>
              </a:rPr>
              <a:t>Such a body could be the NHRC with expanded powers</a:t>
            </a:r>
          </a:p>
          <a:p>
            <a:pPr>
              <a:buNone/>
            </a:pPr>
            <a:endParaRPr lang="en-US" dirty="0" smtClean="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r>
              <a:rPr lang="en-US" dirty="0" smtClean="0"/>
              <a:t>Civil Society Proposal (2)</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algn="ctr">
              <a:buNone/>
            </a:pPr>
            <a:r>
              <a:rPr lang="en-US" dirty="0" smtClean="0">
                <a:solidFill>
                  <a:srgbClr val="323232"/>
                </a:solidFill>
              </a:rPr>
              <a:t>POWERS OF NATIONAL AUTHORITY</a:t>
            </a:r>
          </a:p>
          <a:p>
            <a:pPr>
              <a:buFont typeface="Wingdings" charset="2"/>
              <a:buChar char="ü"/>
            </a:pPr>
            <a:r>
              <a:rPr lang="en-US" dirty="0" smtClean="0">
                <a:solidFill>
                  <a:srgbClr val="323232"/>
                </a:solidFill>
              </a:rPr>
              <a:t>Declaration of an area as internally disturbed</a:t>
            </a:r>
          </a:p>
          <a:p>
            <a:pPr>
              <a:buFont typeface="Wingdings" charset="2"/>
              <a:buChar char="ü"/>
            </a:pPr>
            <a:r>
              <a:rPr lang="en-US" dirty="0" smtClean="0">
                <a:solidFill>
                  <a:srgbClr val="323232"/>
                </a:solidFill>
              </a:rPr>
              <a:t>Assume </a:t>
            </a:r>
            <a:r>
              <a:rPr lang="en-US" dirty="0" smtClean="0">
                <a:solidFill>
                  <a:srgbClr val="323232"/>
                </a:solidFill>
              </a:rPr>
              <a:t>full control in matter of prevention &amp; prosecution of </a:t>
            </a:r>
            <a:r>
              <a:rPr lang="en-US" dirty="0" smtClean="0">
                <a:solidFill>
                  <a:srgbClr val="323232"/>
                </a:solidFill>
              </a:rPr>
              <a:t>crimes (including arrest and detain)</a:t>
            </a:r>
          </a:p>
          <a:p>
            <a:pPr>
              <a:buFont typeface="Wingdings" charset="2"/>
              <a:buChar char="ü"/>
            </a:pPr>
            <a:r>
              <a:rPr lang="en-US" dirty="0" smtClean="0">
                <a:solidFill>
                  <a:srgbClr val="323232"/>
                </a:solidFill>
              </a:rPr>
              <a:t>Local/District Administration, including police personnel to aid and </a:t>
            </a:r>
            <a:r>
              <a:rPr lang="en-US" dirty="0" smtClean="0">
                <a:solidFill>
                  <a:srgbClr val="323232"/>
                </a:solidFill>
              </a:rPr>
              <a:t>assist as directed</a:t>
            </a:r>
          </a:p>
          <a:p>
            <a:pPr>
              <a:buFont typeface="Wingdings" charset="2"/>
              <a:buChar char="ü"/>
            </a:pPr>
            <a:r>
              <a:rPr lang="en-US" dirty="0" smtClean="0">
                <a:solidFill>
                  <a:srgbClr val="323232"/>
                </a:solidFill>
              </a:rPr>
              <a:t>All local investigation transferred to agency specified by Authority</a:t>
            </a:r>
          </a:p>
          <a:p>
            <a:pPr>
              <a:buFont typeface="Wingdings" charset="2"/>
              <a:buChar char="ü"/>
            </a:pPr>
            <a:r>
              <a:rPr lang="en-US" dirty="0" smtClean="0">
                <a:solidFill>
                  <a:srgbClr val="323232"/>
                </a:solidFill>
              </a:rPr>
              <a:t>Authority to organize relief camps</a:t>
            </a:r>
          </a:p>
          <a:p>
            <a:pPr>
              <a:buFont typeface="Wingdings" charset="2"/>
              <a:buChar char="ü"/>
            </a:pPr>
            <a:r>
              <a:rPr lang="en-US" dirty="0" smtClean="0">
                <a:solidFill>
                  <a:srgbClr val="323232"/>
                </a:solidFill>
              </a:rPr>
              <a:t>Authority to establish special courts and monitor trial</a:t>
            </a:r>
          </a:p>
          <a:p>
            <a:endParaRPr lang="en-US" dirty="0">
              <a:solidFill>
                <a:srgbClr val="32323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Proposals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lstStyle/>
          <a:p>
            <a:r>
              <a:rPr lang="en-US" dirty="0" smtClean="0"/>
              <a:t>Declaration of disturbed area to be mandatory for State Govt. (Clause 3)</a:t>
            </a:r>
          </a:p>
          <a:p>
            <a:endParaRPr lang="en-US" dirty="0" smtClean="0"/>
          </a:p>
          <a:p>
            <a:r>
              <a:rPr lang="en-US" dirty="0" smtClean="0"/>
              <a:t>Only Central Govt. to constitute the Unified Command (Clause 55)</a:t>
            </a:r>
          </a:p>
          <a:p>
            <a:pPr>
              <a:buNone/>
            </a:pPr>
            <a:endParaRPr lang="en-US" dirty="0" smtClean="0"/>
          </a:p>
          <a:p>
            <a:r>
              <a:rPr lang="en-US" dirty="0" smtClean="0">
                <a:solidFill>
                  <a:schemeClr val="tx2"/>
                </a:solidFill>
              </a:rPr>
              <a:t>Central Govt. can deploy central armed forces in the State without its consent (Clause 55)</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ctr">
              <a:buNone/>
            </a:pPr>
            <a:r>
              <a:rPr lang="en-US" dirty="0" smtClean="0"/>
              <a:t>	Expand power &amp; functions of </a:t>
            </a:r>
          </a:p>
          <a:p>
            <a:pPr algn="ctr">
              <a:buNone/>
            </a:pPr>
            <a:r>
              <a:rPr lang="en-US" dirty="0" smtClean="0"/>
              <a:t>	National, State &amp; District Councils</a:t>
            </a:r>
          </a:p>
          <a:p>
            <a:pPr>
              <a:buNone/>
            </a:pPr>
            <a:endParaRPr lang="en-US" dirty="0" smtClean="0"/>
          </a:p>
          <a:p>
            <a:r>
              <a:rPr lang="en-US" dirty="0" smtClean="0"/>
              <a:t>Receive complaints from victims or relatives</a:t>
            </a:r>
          </a:p>
          <a:p>
            <a:r>
              <a:rPr lang="en-US" dirty="0" smtClean="0"/>
              <a:t>Recommend to State or Central Govt. measures for relief, rehabilitation, restitution</a:t>
            </a:r>
          </a:p>
          <a:p>
            <a:r>
              <a:rPr lang="en-US" dirty="0" smtClean="0"/>
              <a:t>Recommend to Central Govt. need to declare ‘communally disturbed area’</a:t>
            </a:r>
          </a:p>
          <a:p>
            <a:r>
              <a:rPr lang="en-US" dirty="0" smtClean="0"/>
              <a:t>Council’s recommendations and ATR laid before Parliament or State Legislature in next session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Civil Society Proposal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algn="ctr">
              <a:buNone/>
            </a:pPr>
            <a:r>
              <a:rPr lang="en-US" u="sng" dirty="0" smtClean="0"/>
              <a:t>Rescue, Relief, Compensation, Rehabilitation, Restitution, Resettlement, Rights of </a:t>
            </a:r>
            <a:r>
              <a:rPr lang="en-US" u="sng" dirty="0" err="1" smtClean="0"/>
              <a:t>IDPs</a:t>
            </a:r>
            <a:endParaRPr lang="en-US" u="sng" dirty="0" smtClean="0"/>
          </a:p>
          <a:p>
            <a:pPr>
              <a:buNone/>
            </a:pPr>
            <a:endParaRPr lang="en-US" u="sng" dirty="0" smtClean="0"/>
          </a:p>
          <a:p>
            <a:r>
              <a:rPr lang="en-US" dirty="0" smtClean="0"/>
              <a:t>Statutory obligation on Government to lay down national standards/policies within 2 months of enactment of legislation</a:t>
            </a:r>
          </a:p>
          <a:p>
            <a:endParaRPr lang="en-US" dirty="0" smtClean="0"/>
          </a:p>
          <a:p>
            <a:r>
              <a:rPr lang="en-US" dirty="0" smtClean="0"/>
              <a:t>Implementation according to national norms be binding on State Governments and National Statutory </a:t>
            </a:r>
            <a:r>
              <a:rPr lang="en-US" dirty="0" smtClean="0"/>
              <a:t>Body</a:t>
            </a:r>
          </a:p>
          <a:p>
            <a:endParaRPr lang="en-US" dirty="0" smtClean="0"/>
          </a:p>
          <a:p>
            <a:r>
              <a:rPr lang="en-US" dirty="0" smtClean="0"/>
              <a:t>National Policy for </a:t>
            </a:r>
            <a:r>
              <a:rPr lang="en-US" dirty="0" err="1" smtClean="0"/>
              <a:t>IDPs</a:t>
            </a:r>
            <a:r>
              <a:rPr lang="en-US" dirty="0" smtClean="0"/>
              <a:t> to be framed by the Independent Statutory body or Central Govt.</a:t>
            </a:r>
          </a:p>
          <a:p>
            <a:pPr>
              <a:buNone/>
            </a:pPr>
            <a:endParaRPr lang="en-US" u="sng"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lstStyle/>
          <a:p>
            <a:r>
              <a:rPr lang="en-US" dirty="0" smtClean="0"/>
              <a:t>Proposal under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lnSpcReduction="10000"/>
          </a:bodyPr>
          <a:lstStyle/>
          <a:p>
            <a:pPr>
              <a:buNone/>
            </a:pPr>
            <a:endParaRPr lang="en-US" dirty="0" smtClean="0"/>
          </a:p>
          <a:p>
            <a:r>
              <a:rPr lang="en-US" dirty="0" smtClean="0"/>
              <a:t>Central government to lay down, by rules, uniform standards for rescue, relief, compensation, rehabilitation, reparation and restitution, including the rights of the internally displaced persons</a:t>
            </a:r>
          </a:p>
          <a:p>
            <a:endParaRPr lang="en-US" dirty="0" smtClean="0"/>
          </a:p>
          <a:p>
            <a:r>
              <a:rPr lang="en-US" dirty="0" smtClean="0"/>
              <a:t>Amount of immediate compensation increased from 20% to 40% (Clause 53)</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Issues for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lnSpcReduction="10000"/>
          </a:bodyPr>
          <a:lstStyle/>
          <a:p>
            <a:r>
              <a:rPr lang="en-US" dirty="0" smtClean="0"/>
              <a:t>Shift Statement of Objectives from empowering Governments to ensuring action and </a:t>
            </a:r>
            <a:r>
              <a:rPr lang="en-US" dirty="0" smtClean="0"/>
              <a:t>accountability</a:t>
            </a:r>
          </a:p>
          <a:p>
            <a:r>
              <a:rPr lang="en-US" dirty="0" smtClean="0"/>
              <a:t>Act should cover a range of </a:t>
            </a:r>
            <a:r>
              <a:rPr lang="en-US" dirty="0" smtClean="0"/>
              <a:t>attacks – based on expanded definition of “group”</a:t>
            </a:r>
            <a:endParaRPr lang="en-US" dirty="0" smtClean="0"/>
          </a:p>
          <a:p>
            <a:r>
              <a:rPr lang="en-US" dirty="0" smtClean="0"/>
              <a:t>Establish Independent Statutory Body/Bodies </a:t>
            </a:r>
            <a:r>
              <a:rPr lang="en-US" dirty="0" smtClean="0"/>
              <a:t>with what kind of powers?</a:t>
            </a:r>
            <a:endParaRPr lang="en-US" b="1" dirty="0" smtClean="0">
              <a:solidFill>
                <a:srgbClr val="FF0000"/>
              </a:solidFill>
            </a:endParaRPr>
          </a:p>
          <a:p>
            <a:r>
              <a:rPr lang="en-US" dirty="0" smtClean="0"/>
              <a:t>Remove ‘disturbed area’ declaration by State Govt.</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r>
              <a:rPr lang="en-US" dirty="0" smtClean="0"/>
              <a:t>Issues for discussion </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r>
              <a:rPr lang="en-US" dirty="0" smtClean="0"/>
              <a:t>National norms for rescue, relief, rehabilitation, compensation, resettlement, restitution prepared within 2 months of enactment, in accordance with civil society submissions</a:t>
            </a:r>
          </a:p>
          <a:p>
            <a:endParaRPr lang="en-US" dirty="0" smtClean="0"/>
          </a:p>
          <a:p>
            <a:r>
              <a:rPr lang="en-US" dirty="0" smtClean="0"/>
              <a:t>National </a:t>
            </a:r>
            <a:r>
              <a:rPr lang="en-US" u="sng" dirty="0" smtClean="0"/>
              <a:t>policy</a:t>
            </a:r>
            <a:r>
              <a:rPr lang="en-US" dirty="0" smtClean="0"/>
              <a:t> on </a:t>
            </a:r>
            <a:r>
              <a:rPr lang="en-US" dirty="0" err="1" smtClean="0"/>
              <a:t>IDPs</a:t>
            </a:r>
            <a:r>
              <a:rPr lang="en-US" dirty="0" smtClean="0"/>
              <a:t> rather than </a:t>
            </a:r>
            <a:r>
              <a:rPr lang="en-US" u="sng" dirty="0" smtClean="0"/>
              <a:t>rules</a:t>
            </a:r>
          </a:p>
          <a:p>
            <a:endParaRPr lang="en-US" u="sng" dirty="0" smtClean="0"/>
          </a:p>
          <a:p>
            <a:r>
              <a:rPr lang="en-US" dirty="0" smtClean="0"/>
              <a:t>New crime of Sexual Assault and burden of proof shifted for rape and sexual assault</a:t>
            </a:r>
          </a:p>
          <a:p>
            <a:pPr>
              <a:buNone/>
            </a:pPr>
            <a:endParaRPr lang="en-US" dirty="0" smtClean="0"/>
          </a:p>
          <a:p>
            <a:r>
              <a:rPr lang="en-US" dirty="0" smtClean="0"/>
              <a:t>D</a:t>
            </a:r>
            <a:r>
              <a:rPr lang="en-US" dirty="0" smtClean="0"/>
              <a:t>eath </a:t>
            </a:r>
            <a:r>
              <a:rPr lang="en-US" dirty="0" smtClean="0"/>
              <a:t>penalty for</a:t>
            </a:r>
            <a:r>
              <a:rPr lang="en-US" dirty="0" smtClean="0"/>
              <a:t> </a:t>
            </a:r>
            <a:r>
              <a:rPr lang="en-US" dirty="0" smtClean="0"/>
              <a:t>rape</a:t>
            </a:r>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 </a:t>
            </a:r>
            <a:r>
              <a:rPr lang="en-US" dirty="0" smtClean="0"/>
              <a:t>Issues for discussion</a:t>
            </a:r>
            <a:endParaRPr lang="en-US" dirty="0"/>
          </a:p>
        </p:txBody>
      </p:sp>
      <p:sp>
        <p:nvSpPr>
          <p:cNvPr id="3" name="Content Placeholder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buNone/>
            </a:pPr>
            <a:endParaRPr lang="en-US" dirty="0" smtClean="0"/>
          </a:p>
          <a:p>
            <a:r>
              <a:rPr lang="en-US" dirty="0" smtClean="0"/>
              <a:t>Crime of Command Responsibility of public officials</a:t>
            </a:r>
          </a:p>
          <a:p>
            <a:r>
              <a:rPr lang="en-US" dirty="0" smtClean="0"/>
              <a:t>Superior responsibility of non-state actors to go beyond ‘office bearers’</a:t>
            </a:r>
          </a:p>
          <a:p>
            <a:r>
              <a:rPr lang="en-US" dirty="0" smtClean="0"/>
              <a:t>Accountability of public officials to be established</a:t>
            </a:r>
          </a:p>
          <a:p>
            <a:r>
              <a:rPr lang="en-US" dirty="0" smtClean="0"/>
              <a:t>Deployment </a:t>
            </a:r>
            <a:r>
              <a:rPr lang="en-US" dirty="0" smtClean="0"/>
              <a:t>of Central forces without State </a:t>
            </a:r>
            <a:r>
              <a:rPr lang="en-US" dirty="0" smtClean="0"/>
              <a:t>consent</a:t>
            </a:r>
          </a:p>
          <a:p>
            <a:r>
              <a:rPr lang="en-US" dirty="0" smtClean="0"/>
              <a:t>Declaration by Central Govt. of disturbed area in a </a:t>
            </a:r>
            <a:r>
              <a:rPr lang="en-US" dirty="0" smtClean="0"/>
              <a:t>State</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ctr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Thank You</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1082</TotalTime>
  <Words>2159</Words>
  <Application>Microsoft Macintosh PowerPoint</Application>
  <PresentationFormat>On-screen Show (4:3)</PresentationFormat>
  <Paragraphs>242</Paragraphs>
  <Slides>35</Slides>
  <Notes>0</Notes>
  <HiddenSlides>0</HiddenSlides>
  <MMClips>0</MMClips>
  <ScaleCrop>false</ScaleCrop>
  <HeadingPairs>
    <vt:vector size="4" baseType="variant">
      <vt:variant>
        <vt:lpstr>Design Template</vt:lpstr>
      </vt:variant>
      <vt:variant>
        <vt:i4>1</vt:i4>
      </vt:variant>
      <vt:variant>
        <vt:lpstr>Slide Titles</vt:lpstr>
      </vt:variant>
      <vt:variant>
        <vt:i4>35</vt:i4>
      </vt:variant>
    </vt:vector>
  </HeadingPairs>
  <TitlesOfParts>
    <vt:vector size="36" baseType="lpstr">
      <vt:lpstr>Office Theme</vt:lpstr>
      <vt:lpstr>The Communal Violence (Prevention, Control, and Rehabilitation of Victims) Bill, 2005</vt:lpstr>
      <vt:lpstr>What it must achieve</vt:lpstr>
      <vt:lpstr>Limitations of Draft Bill – 1 Statement of Objectives</vt:lpstr>
      <vt:lpstr>Limitations of Draft Bill - 2</vt:lpstr>
      <vt:lpstr>Limitations of Draft Bill - 3</vt:lpstr>
      <vt:lpstr>Civil Society Discussion </vt:lpstr>
      <vt:lpstr>Proposal under discussion </vt:lpstr>
      <vt:lpstr>Proposal under discussion  NOT A CIVIL SOCIETY PROPOSAL </vt:lpstr>
      <vt:lpstr>Civil Society Proposal </vt:lpstr>
      <vt:lpstr>Proposal under discussion </vt:lpstr>
      <vt:lpstr>Proposal under discussion </vt:lpstr>
      <vt:lpstr>Proposal under discussion</vt:lpstr>
      <vt:lpstr>Civil Society Proposal </vt:lpstr>
      <vt:lpstr>Civil Society Proposal</vt:lpstr>
      <vt:lpstr>Civil Society Proposal</vt:lpstr>
      <vt:lpstr>Proposal under discussion</vt:lpstr>
      <vt:lpstr>Civil Society Proposal (1)</vt:lpstr>
      <vt:lpstr>Civil Society Proposal (2)</vt:lpstr>
      <vt:lpstr>Proposal under discussion</vt:lpstr>
      <vt:lpstr>Civil Society Proposal </vt:lpstr>
      <vt:lpstr>Proposal under discussion</vt:lpstr>
      <vt:lpstr>Proposal under discussion</vt:lpstr>
      <vt:lpstr>Civil Society Proposal (1)</vt:lpstr>
      <vt:lpstr>Civil Society Proposal (1) </vt:lpstr>
      <vt:lpstr>Civil Society Proposal (1)</vt:lpstr>
      <vt:lpstr>Civil Society Proposal (2)</vt:lpstr>
      <vt:lpstr>Civil Society Proposal (2)</vt:lpstr>
      <vt:lpstr>Proposals under discussion</vt:lpstr>
      <vt:lpstr>Proposal under discussion</vt:lpstr>
      <vt:lpstr>Civil Society Proposal </vt:lpstr>
      <vt:lpstr>Proposal under discussion</vt:lpstr>
      <vt:lpstr>Issues for discussion</vt:lpstr>
      <vt:lpstr>Issues for discussion </vt:lpstr>
      <vt:lpstr> Issues for discussion</vt:lpstr>
      <vt:lpstr>Thank You</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Communal Violence (Prevention, Control, and Rehabilitation of Vicitims) Bill, 2005</dc:title>
  <dc:creator>Farah Naqvi</dc:creator>
  <cp:lastModifiedBy>Farah Naqvi</cp:lastModifiedBy>
  <cp:revision>32</cp:revision>
  <dcterms:created xsi:type="dcterms:W3CDTF">2010-06-24T03:28:05Z</dcterms:created>
  <dcterms:modified xsi:type="dcterms:W3CDTF">2010-06-24T05:24:03Z</dcterms:modified>
</cp:coreProperties>
</file>